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 id="2147483877" r:id="rId8"/>
  </p:sldMasterIdLst>
  <p:notesMasterIdLst>
    <p:notesMasterId r:id="rId32"/>
  </p:notesMasterIdLst>
  <p:sldIdLst>
    <p:sldId id="2076137761" r:id="rId9"/>
    <p:sldId id="2076137762" r:id="rId10"/>
    <p:sldId id="2076137763" r:id="rId11"/>
    <p:sldId id="259" r:id="rId12"/>
    <p:sldId id="2076136817" r:id="rId13"/>
    <p:sldId id="2076136532" r:id="rId14"/>
    <p:sldId id="2076136453" r:id="rId15"/>
    <p:sldId id="2076136468" r:id="rId16"/>
    <p:sldId id="2076136467" r:id="rId17"/>
    <p:sldId id="2076136455" r:id="rId18"/>
    <p:sldId id="11683" r:id="rId19"/>
    <p:sldId id="11713" r:id="rId20"/>
    <p:sldId id="2076136456" r:id="rId21"/>
    <p:sldId id="2076136486" r:id="rId22"/>
    <p:sldId id="2076136513" r:id="rId23"/>
    <p:sldId id="2076136487" r:id="rId24"/>
    <p:sldId id="2076136510" r:id="rId25"/>
    <p:sldId id="2076136488" r:id="rId26"/>
    <p:sldId id="2076136504" r:id="rId27"/>
    <p:sldId id="2076136489" r:id="rId28"/>
    <p:sldId id="2076136506" r:id="rId29"/>
    <p:sldId id="2076137769" r:id="rId30"/>
    <p:sldId id="207613753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429" autoAdjust="0"/>
  </p:normalViewPr>
  <p:slideViewPr>
    <p:cSldViewPr snapToGrid="0">
      <p:cViewPr varScale="1">
        <p:scale>
          <a:sx n="57" d="100"/>
          <a:sy n="57" d="100"/>
        </p:scale>
        <p:origin x="90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a:t>
          </a:r>
        </a:p>
        <a:p>
          <a:r>
            <a:rPr lang="en-US" sz="1100" dirty="0"/>
            <a:t>Power Packed Day with Power Virtual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C47DCC52-C300-40AF-9DEB-E62FF0771B0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F8558529-070B-4267-B943-079A186B4CF8}" type="parTrans" cxnId="{57A35704-803B-44CB-8DB3-6BE8810B7142}">
      <dgm:prSet/>
      <dgm:spPr/>
      <dgm:t>
        <a:bodyPr/>
        <a:lstStyle/>
        <a:p>
          <a:endParaRPr lang="en-GB"/>
        </a:p>
      </dgm:t>
    </dgm:pt>
    <dgm:pt modelId="{BD1C22E4-D9B9-452F-A531-58C102125BBE}" type="sibTrans" cxnId="{57A35704-803B-44CB-8DB3-6BE8810B7142}">
      <dgm:prSet/>
      <dgm:spPr/>
      <dgm:t>
        <a:bodyPr/>
        <a:lstStyle/>
        <a:p>
          <a:endParaRPr lang="en-GB"/>
        </a:p>
      </dgm:t>
    </dgm:pt>
    <dgm:pt modelId="{DFDE87FF-41B5-422A-B0DE-35065B11DE8D}">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1E76CB77-34E9-426D-8376-9B16F27E64C7}" type="parTrans" cxnId="{9D5414A2-5FCE-4DFF-A12D-01A4DF946095}">
      <dgm:prSet/>
      <dgm:spPr/>
      <dgm:t>
        <a:bodyPr/>
        <a:lstStyle/>
        <a:p>
          <a:endParaRPr lang="en-GB"/>
        </a:p>
      </dgm:t>
    </dgm:pt>
    <dgm:pt modelId="{437E2437-C5A4-4340-AA2A-F3378DC77934}" type="sibTrans" cxnId="{9D5414A2-5FCE-4DFF-A12D-01A4DF946095}">
      <dgm:prSet/>
      <dgm:spPr/>
      <dgm:t>
        <a:bodyPr/>
        <a:lstStyle/>
        <a:p>
          <a:endParaRPr lang="en-GB"/>
        </a:p>
      </dgm:t>
    </dgm:pt>
    <dgm:pt modelId="{FE1D1D47-559F-4186-9501-2931C1DEA180}">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52A3A822-FAEE-4769-8277-A88CF9EBA81B}" type="parTrans" cxnId="{1BD5B564-471C-4773-BE01-87446530E776}">
      <dgm:prSet/>
      <dgm:spPr/>
      <dgm:t>
        <a:bodyPr/>
        <a:lstStyle/>
        <a:p>
          <a:endParaRPr lang="en-GB"/>
        </a:p>
      </dgm:t>
    </dgm:pt>
    <dgm:pt modelId="{C4CD89C3-C9D5-403C-8DF5-7DFE5C517366}" type="sibTrans" cxnId="{1BD5B564-471C-4773-BE01-87446530E776}">
      <dgm:prSet/>
      <dgm:spPr/>
      <dgm:t>
        <a:bodyPr/>
        <a:lstStyle/>
        <a:p>
          <a:endParaRPr lang="en-GB"/>
        </a:p>
      </dgm:t>
    </dgm:pt>
    <dgm:pt modelId="{055EA4F5-B904-4B8A-ABBE-39BF1FDDECA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9DB2D06B-1F1B-4C7E-954D-6C136D2E0E99}" type="parTrans" cxnId="{610DF2F5-92E8-422B-AE07-C727F76A7E93}">
      <dgm:prSet/>
      <dgm:spPr/>
      <dgm:t>
        <a:bodyPr/>
        <a:lstStyle/>
        <a:p>
          <a:endParaRPr lang="en-GB"/>
        </a:p>
      </dgm:t>
    </dgm:pt>
    <dgm:pt modelId="{1D040094-9E11-4028-84E7-64BA0F796C8F}" type="sibTrans" cxnId="{610DF2F5-92E8-422B-AE07-C727F76A7E93}">
      <dgm:prSet/>
      <dgm:spPr/>
      <dgm:t>
        <a:bodyPr/>
        <a:lstStyle/>
        <a:p>
          <a:endParaRPr lang="en-GB"/>
        </a:p>
      </dgm:t>
    </dgm:pt>
    <dgm:pt modelId="{92C97957-4673-48E0-8394-A29A2C1DF434}">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D5320DCF-E978-422B-9DCB-324643E7C74B}" type="parTrans" cxnId="{1670EBCB-7842-495D-8843-61A52B212B4B}">
      <dgm:prSet/>
      <dgm:spPr/>
      <dgm:t>
        <a:bodyPr/>
        <a:lstStyle/>
        <a:p>
          <a:endParaRPr lang="en-GB"/>
        </a:p>
      </dgm:t>
    </dgm:pt>
    <dgm:pt modelId="{9EEBC12D-790D-47AB-B587-D3DD5737CC08}" type="sibTrans" cxnId="{1670EBCB-7842-495D-8843-61A52B212B4B}">
      <dgm:prSet/>
      <dgm:spPr/>
      <dgm:t>
        <a:bodyPr/>
        <a:lstStyle/>
        <a:p>
          <a:endParaRPr lang="en-GB"/>
        </a:p>
      </dgm:t>
    </dgm:pt>
    <dgm:pt modelId="{B095C2AB-B38D-474E-9B4A-DBA592B2D5CE}">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8FFD49F7-F860-47E9-991F-9FC26EA097A1}" type="parTrans" cxnId="{59FAA80C-38CB-47B8-8606-FFEC87DA1A5C}">
      <dgm:prSet/>
      <dgm:spPr/>
      <dgm:t>
        <a:bodyPr/>
        <a:lstStyle/>
        <a:p>
          <a:endParaRPr lang="en-GB"/>
        </a:p>
      </dgm:t>
    </dgm:pt>
    <dgm:pt modelId="{150E0E8B-C543-4D34-A501-DA18F3F1018B}" type="sibTrans" cxnId="{59FAA80C-38CB-47B8-8606-FFEC87DA1A5C}">
      <dgm:prSet/>
      <dgm:spPr/>
      <dgm:t>
        <a:bodyPr/>
        <a:lstStyle/>
        <a:p>
          <a:endParaRPr lang="en-GB"/>
        </a:p>
      </dgm:t>
    </dgm:pt>
    <dgm:pt modelId="{B5ECB557-EBA8-4CD5-BFAB-B79526187E0A}">
      <dgm:prSet custT="1"/>
      <dgm:spPr/>
      <dgm:t>
        <a:bodyPr/>
        <a:lstStyle/>
        <a:p>
          <a:pPr>
            <a:lnSpc>
              <a:spcPct val="150000"/>
            </a:lnSpc>
            <a:buFont typeface="Wingdings" panose="05000000000000000000" pitchFamily="2" charset="2"/>
            <a:buChar char="ü"/>
          </a:pPr>
          <a:r>
            <a:rPr lang="en-GB" sz="1100" dirty="0"/>
            <a:t>Types of flow</a:t>
          </a:r>
        </a:p>
      </dgm:t>
    </dgm:pt>
    <dgm:pt modelId="{6A33938F-5ECE-4135-8230-135DB9E8C2C7}" type="parTrans" cxnId="{EC1D5746-9C33-40B3-A1BD-B77E1B3FC38A}">
      <dgm:prSet/>
      <dgm:spPr/>
      <dgm:t>
        <a:bodyPr/>
        <a:lstStyle/>
        <a:p>
          <a:endParaRPr lang="en-GB"/>
        </a:p>
      </dgm:t>
    </dgm:pt>
    <dgm:pt modelId="{CC2B4D62-C2B0-47C7-8BCF-DA8090E460C4}" type="sibTrans" cxnId="{EC1D5746-9C33-40B3-A1BD-B77E1B3FC38A}">
      <dgm:prSet/>
      <dgm:spPr/>
      <dgm:t>
        <a:bodyPr/>
        <a:lstStyle/>
        <a:p>
          <a:endParaRPr lang="en-GB"/>
        </a:p>
      </dgm:t>
    </dgm:pt>
    <dgm:pt modelId="{4DAA1CD6-3435-471D-B1B2-F93B786B6B8D}">
      <dgm:prSet custT="1"/>
      <dgm:spPr/>
      <dgm:t>
        <a:bodyPr/>
        <a:lstStyle/>
        <a:p>
          <a:pPr>
            <a:lnSpc>
              <a:spcPct val="150000"/>
            </a:lnSpc>
            <a:buFont typeface="Wingdings" panose="05000000000000000000" pitchFamily="2" charset="2"/>
            <a:buChar char="ü"/>
          </a:pPr>
          <a:r>
            <a:rPr lang="en-GB" sz="1100" dirty="0"/>
            <a:t>Data types and expression</a:t>
          </a:r>
        </a:p>
      </dgm:t>
    </dgm:pt>
    <dgm:pt modelId="{50DECD36-8AD1-4FF4-99DD-7A6577856D51}" type="parTrans" cxnId="{8C644B19-EB5F-410B-8CD3-A6506CC6B621}">
      <dgm:prSet/>
      <dgm:spPr/>
      <dgm:t>
        <a:bodyPr/>
        <a:lstStyle/>
        <a:p>
          <a:endParaRPr lang="en-GB"/>
        </a:p>
      </dgm:t>
    </dgm:pt>
    <dgm:pt modelId="{F35C555C-CF0B-4A99-B9C2-9DA3C4DBE8B9}" type="sibTrans" cxnId="{8C644B19-EB5F-410B-8CD3-A6506CC6B621}">
      <dgm:prSet/>
      <dgm:spPr/>
      <dgm:t>
        <a:bodyPr/>
        <a:lstStyle/>
        <a:p>
          <a:endParaRPr lang="en-GB"/>
        </a:p>
      </dgm:t>
    </dgm:pt>
    <dgm:pt modelId="{BE318667-0956-4630-9C7E-F02AB8646E37}">
      <dgm:prSet custT="1"/>
      <dgm:spPr/>
      <dgm:t>
        <a:bodyPr/>
        <a:lstStyle/>
        <a:p>
          <a:pPr>
            <a:lnSpc>
              <a:spcPct val="150000"/>
            </a:lnSpc>
            <a:buFont typeface="Wingdings" panose="05000000000000000000" pitchFamily="2" charset="2"/>
            <a:buChar char="ü"/>
          </a:pPr>
          <a:r>
            <a:rPr lang="en-GB" sz="1100" dirty="0"/>
            <a:t>Working with Arrays</a:t>
          </a:r>
        </a:p>
      </dgm:t>
    </dgm:pt>
    <dgm:pt modelId="{2694D3FF-9E54-4372-9112-B170E4149FA6}" type="parTrans" cxnId="{1B26E4EA-1A8D-490F-9021-A704ABA265EE}">
      <dgm:prSet/>
      <dgm:spPr/>
      <dgm:t>
        <a:bodyPr/>
        <a:lstStyle/>
        <a:p>
          <a:endParaRPr lang="en-GB"/>
        </a:p>
      </dgm:t>
    </dgm:pt>
    <dgm:pt modelId="{390D4DFE-FE45-4C82-8D78-767C45BB48E6}" type="sibTrans" cxnId="{1B26E4EA-1A8D-490F-9021-A704ABA265EE}">
      <dgm:prSet/>
      <dgm:spPr/>
      <dgm:t>
        <a:bodyPr/>
        <a:lstStyle/>
        <a:p>
          <a:endParaRPr lang="en-GB"/>
        </a:p>
      </dgm:t>
    </dgm:pt>
    <dgm:pt modelId="{BD5E13D4-D7E6-4860-8AE3-1A6DF902884E}">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D8E857DF-A73E-4385-9198-92C2B516A406}" type="parTrans" cxnId="{62BFE4D8-2CF9-41CF-B9D6-628087FB3235}">
      <dgm:prSet/>
      <dgm:spPr/>
      <dgm:t>
        <a:bodyPr/>
        <a:lstStyle/>
        <a:p>
          <a:endParaRPr lang="en-GB"/>
        </a:p>
      </dgm:t>
    </dgm:pt>
    <dgm:pt modelId="{CB33C4BE-8EFD-40A1-B927-31095A69CFA2}" type="sibTrans" cxnId="{62BFE4D8-2CF9-41CF-B9D6-628087FB3235}">
      <dgm:prSet/>
      <dgm:spPr/>
      <dgm:t>
        <a:bodyPr/>
        <a:lstStyle/>
        <a:p>
          <a:endParaRPr lang="en-GB"/>
        </a:p>
      </dgm:t>
    </dgm:pt>
    <dgm:pt modelId="{7DD21E05-B72D-4A5A-8096-94CED97513BB}">
      <dgm:prSet custT="1"/>
      <dgm:spPr/>
      <dgm:t>
        <a:bodyPr/>
        <a:lstStyle/>
        <a:p>
          <a:pPr>
            <a:lnSpc>
              <a:spcPct val="150000"/>
            </a:lnSpc>
            <a:buFont typeface="Wingdings" panose="05000000000000000000" pitchFamily="2" charset="2"/>
            <a:buChar char="ü"/>
          </a:pPr>
          <a:r>
            <a:rPr lang="en-GB" sz="1100" dirty="0"/>
            <a:t>Demo</a:t>
          </a:r>
        </a:p>
      </dgm:t>
    </dgm:pt>
    <dgm:pt modelId="{9538A91D-80AD-459D-AA11-665791BDC56B}" type="parTrans" cxnId="{BC371117-F0C1-4931-BE30-28B18AB36738}">
      <dgm:prSet/>
      <dgm:spPr/>
      <dgm:t>
        <a:bodyPr/>
        <a:lstStyle/>
        <a:p>
          <a:endParaRPr lang="en-GB"/>
        </a:p>
      </dgm:t>
    </dgm:pt>
    <dgm:pt modelId="{BB7841B4-CE82-43B5-9F90-C64E1D335191}" type="sibTrans" cxnId="{BC371117-F0C1-4931-BE30-28B18AB36738}">
      <dgm:prSet/>
      <dgm:spPr/>
      <dgm:t>
        <a:bodyPr/>
        <a:lstStyle/>
        <a:p>
          <a:endParaRPr lang="en-GB"/>
        </a:p>
      </dgm:t>
    </dgm:pt>
    <dgm:pt modelId="{8A815043-9A70-4D4B-93A9-8E2229848664}">
      <dgm:prSet custT="1"/>
      <dgm:spPr/>
      <dgm:t>
        <a:bodyPr/>
        <a:lstStyle/>
        <a:p>
          <a:pPr>
            <a:lnSpc>
              <a:spcPct val="150000"/>
            </a:lnSpc>
            <a:buFont typeface="Wingdings" panose="05000000000000000000" pitchFamily="2" charset="2"/>
            <a:buChar char="ü"/>
          </a:pPr>
          <a:r>
            <a:rPr lang="en-GB" sz="1100" dirty="0"/>
            <a:t>Types of Data</a:t>
          </a:r>
        </a:p>
      </dgm:t>
    </dgm:pt>
    <dgm:pt modelId="{07737267-99BE-4006-8E00-BFFD844FCE15}" type="parTrans" cxnId="{345FC943-EFB4-43F9-B335-0D028CA32F9E}">
      <dgm:prSet/>
      <dgm:spPr/>
      <dgm:t>
        <a:bodyPr/>
        <a:lstStyle/>
        <a:p>
          <a:endParaRPr lang="en-GB"/>
        </a:p>
      </dgm:t>
    </dgm:pt>
    <dgm:pt modelId="{14FC3DDA-ADC1-4856-84FB-05DB47A9F2C0}" type="sibTrans" cxnId="{345FC943-EFB4-43F9-B335-0D028CA32F9E}">
      <dgm:prSet/>
      <dgm:spPr/>
      <dgm:t>
        <a:bodyPr/>
        <a:lstStyle/>
        <a:p>
          <a:endParaRPr lang="en-GB"/>
        </a:p>
      </dgm:t>
    </dgm:pt>
    <dgm:pt modelId="{BB9E029F-BC03-41F3-99A4-1010127A1FA4}">
      <dgm:prSet custT="1"/>
      <dgm:spPr/>
      <dgm:t>
        <a:bodyPr/>
        <a:lstStyle/>
        <a:p>
          <a:pPr>
            <a:lnSpc>
              <a:spcPct val="150000"/>
            </a:lnSpc>
            <a:buFont typeface="Wingdings" panose="05000000000000000000" pitchFamily="2" charset="2"/>
            <a:buChar char="ü"/>
          </a:pPr>
          <a:r>
            <a:rPr lang="en-GB" sz="1100" dirty="0"/>
            <a:t>Common Data Service</a:t>
          </a:r>
        </a:p>
      </dgm:t>
    </dgm:pt>
    <dgm:pt modelId="{673AB748-0B87-4A0A-AA7D-BF084533F1C0}" type="parTrans" cxnId="{4EE83301-68AF-42C4-B786-B69959440CF5}">
      <dgm:prSet/>
      <dgm:spPr/>
      <dgm:t>
        <a:bodyPr/>
        <a:lstStyle/>
        <a:p>
          <a:endParaRPr lang="en-GB"/>
        </a:p>
      </dgm:t>
    </dgm:pt>
    <dgm:pt modelId="{3C41A3AB-EC97-4EB0-A636-8CE330B63CCF}" type="sibTrans" cxnId="{4EE83301-68AF-42C4-B786-B69959440CF5}">
      <dgm:prSet/>
      <dgm:spPr/>
      <dgm:t>
        <a:bodyPr/>
        <a:lstStyle/>
        <a:p>
          <a:endParaRPr lang="en-GB"/>
        </a:p>
      </dgm:t>
    </dgm:pt>
    <dgm:pt modelId="{1BFD86C8-311E-47F9-A369-5AD90B1E5A4F}">
      <dgm:prSet custT="1"/>
      <dgm:spPr/>
      <dgm:t>
        <a:bodyPr/>
        <a:lstStyle/>
        <a:p>
          <a:pPr>
            <a:lnSpc>
              <a:spcPct val="150000"/>
            </a:lnSpc>
            <a:buFont typeface="Wingdings" panose="05000000000000000000" pitchFamily="2" charset="2"/>
            <a:buChar char="ü"/>
          </a:pPr>
          <a:r>
            <a:rPr lang="en-GB" sz="1100" dirty="0"/>
            <a:t>Model-driven Apps</a:t>
          </a:r>
        </a:p>
      </dgm:t>
    </dgm:pt>
    <dgm:pt modelId="{A752B470-C95F-40D4-AF9B-32A27132D846}" type="parTrans" cxnId="{68D88A95-2980-4D13-A45A-138D1BF6FAD2}">
      <dgm:prSet/>
      <dgm:spPr/>
      <dgm:t>
        <a:bodyPr/>
        <a:lstStyle/>
        <a:p>
          <a:endParaRPr lang="en-GB"/>
        </a:p>
      </dgm:t>
    </dgm:pt>
    <dgm:pt modelId="{E13C399D-D444-4502-AF7B-7502CE0ED96D}" type="sibTrans" cxnId="{68D88A95-2980-4D13-A45A-138D1BF6FAD2}">
      <dgm:prSet/>
      <dgm:spPr/>
      <dgm:t>
        <a:bodyPr/>
        <a:lstStyle/>
        <a:p>
          <a:endParaRPr lang="en-GB"/>
        </a:p>
      </dgm:t>
    </dgm:pt>
    <dgm:pt modelId="{7726AA4A-EF59-43F8-8F82-A92F5D13E503}">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88AC56D8-346E-4C0F-B6FF-76456DB3A7EB}" type="parTrans" cxnId="{C77EFCE7-C240-43E0-B5A1-819C043F5B95}">
      <dgm:prSet/>
      <dgm:spPr/>
      <dgm:t>
        <a:bodyPr/>
        <a:lstStyle/>
        <a:p>
          <a:endParaRPr lang="en-GB"/>
        </a:p>
      </dgm:t>
    </dgm:pt>
    <dgm:pt modelId="{2A3AC792-C59F-42D9-ACD2-99E09677908F}" type="sibTrans" cxnId="{C77EFCE7-C240-43E0-B5A1-819C043F5B95}">
      <dgm:prSet/>
      <dgm:spPr/>
      <dgm:t>
        <a:bodyPr/>
        <a:lstStyle/>
        <a:p>
          <a:endParaRPr lang="en-GB"/>
        </a:p>
      </dgm:t>
    </dgm:pt>
    <dgm:pt modelId="{C56FB296-3E87-48B9-BA33-196B755F3AAC}">
      <dgm:prSet custT="1"/>
      <dgm:spPr/>
      <dgm:t>
        <a:bodyPr/>
        <a:lstStyle/>
        <a:p>
          <a:pPr>
            <a:lnSpc>
              <a:spcPct val="150000"/>
            </a:lnSpc>
            <a:buFont typeface="Wingdings" panose="05000000000000000000" pitchFamily="2" charset="2"/>
            <a:buChar char="ü"/>
          </a:pPr>
          <a:r>
            <a:rPr lang="en-GB" sz="1100" dirty="0"/>
            <a:t>Data model design</a:t>
          </a:r>
        </a:p>
      </dgm:t>
    </dgm:pt>
    <dgm:pt modelId="{F29B65B2-93D6-4CFE-82AF-0F5F634260B4}" type="parTrans" cxnId="{64437513-7C7D-4D1E-B058-33ED3E1C634B}">
      <dgm:prSet/>
      <dgm:spPr/>
      <dgm:t>
        <a:bodyPr/>
        <a:lstStyle/>
        <a:p>
          <a:endParaRPr lang="en-GB"/>
        </a:p>
      </dgm:t>
    </dgm:pt>
    <dgm:pt modelId="{665ECCCC-F965-4A26-975A-7D89C99326DC}" type="sibTrans" cxnId="{64437513-7C7D-4D1E-B058-33ED3E1C634B}">
      <dgm:prSet/>
      <dgm:spPr/>
      <dgm:t>
        <a:bodyPr/>
        <a:lstStyle/>
        <a:p>
          <a:endParaRPr lang="en-GB"/>
        </a:p>
      </dgm:t>
    </dgm:pt>
    <dgm:pt modelId="{784B2EC8-ADA7-4216-8706-0875058C4E71}">
      <dgm:prSet custT="1"/>
      <dgm:spPr/>
      <dgm:t>
        <a:bodyPr/>
        <a:lstStyle/>
        <a:p>
          <a:pPr>
            <a:lnSpc>
              <a:spcPct val="150000"/>
            </a:lnSpc>
            <a:buFont typeface="Wingdings" panose="05000000000000000000" pitchFamily="2" charset="2"/>
            <a:buChar char="ü"/>
          </a:pPr>
          <a:r>
            <a:rPr lang="en-GB" sz="1100" dirty="0"/>
            <a:t>Demo</a:t>
          </a:r>
        </a:p>
      </dgm:t>
    </dgm:pt>
    <dgm:pt modelId="{4933F1B0-BEAC-484C-B74B-0378951FCEB6}" type="parTrans" cxnId="{805DDFC1-213B-49B3-824B-6599554D8014}">
      <dgm:prSet/>
      <dgm:spPr/>
      <dgm:t>
        <a:bodyPr/>
        <a:lstStyle/>
        <a:p>
          <a:endParaRPr lang="en-GB"/>
        </a:p>
      </dgm:t>
    </dgm:pt>
    <dgm:pt modelId="{A4AD7342-AC37-4E42-B4E3-679F9CF509F9}" type="sibTrans" cxnId="{805DDFC1-213B-49B3-824B-6599554D8014}">
      <dgm:prSet/>
      <dgm:spPr/>
      <dgm:t>
        <a:bodyPr/>
        <a:lstStyle/>
        <a:p>
          <a:endParaRPr lang="en-GB"/>
        </a:p>
      </dgm:t>
    </dgm:pt>
    <dgm:pt modelId="{B1EE7CCA-81D5-4044-A656-499F6A998691}">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69FC94D0-D952-4EE5-8430-374BAF116559}" type="parTrans" cxnId="{F58C8C59-7655-4825-ABCD-AD00FDEFF135}">
      <dgm:prSet/>
      <dgm:spPr/>
      <dgm:t>
        <a:bodyPr/>
        <a:lstStyle/>
        <a:p>
          <a:endParaRPr lang="en-GB"/>
        </a:p>
      </dgm:t>
    </dgm:pt>
    <dgm:pt modelId="{AA5ABCCE-1387-4141-96B6-AADE275138A9}" type="sibTrans" cxnId="{F58C8C59-7655-4825-ABCD-AD00FDEFF135}">
      <dgm:prSet/>
      <dgm:spPr/>
      <dgm:t>
        <a:bodyPr/>
        <a:lstStyle/>
        <a:p>
          <a:endParaRPr lang="en-GB"/>
        </a:p>
      </dgm:t>
    </dgm:pt>
    <dgm:pt modelId="{C87B5698-5F55-4E39-B616-5CAD59423671}">
      <dgm:prSet custT="1"/>
      <dgm:spPr/>
      <dgm:t>
        <a:bodyPr/>
        <a:lstStyle/>
        <a:p>
          <a:pPr>
            <a:lnSpc>
              <a:spcPct val="150000"/>
            </a:lnSpc>
            <a:buFont typeface="Wingdings" panose="05000000000000000000" pitchFamily="2" charset="2"/>
            <a:buChar char="ü"/>
          </a:pPr>
          <a:r>
            <a:rPr lang="en-GB" sz="1100" dirty="0"/>
            <a:t>Converse everywhere</a:t>
          </a:r>
        </a:p>
      </dgm:t>
    </dgm:pt>
    <dgm:pt modelId="{D5BD3D9C-FC68-46CB-A9F1-19B2454B5FF2}" type="parTrans" cxnId="{56A23E84-23AD-4D9E-97B2-21C18BBF8A60}">
      <dgm:prSet/>
      <dgm:spPr/>
      <dgm:t>
        <a:bodyPr/>
        <a:lstStyle/>
        <a:p>
          <a:endParaRPr lang="en-GB"/>
        </a:p>
      </dgm:t>
    </dgm:pt>
    <dgm:pt modelId="{24F420AE-6E06-4C26-B594-B1DFCCA68900}" type="sibTrans" cxnId="{56A23E84-23AD-4D9E-97B2-21C18BBF8A60}">
      <dgm:prSet/>
      <dgm:spPr/>
      <dgm:t>
        <a:bodyPr/>
        <a:lstStyle/>
        <a:p>
          <a:endParaRPr lang="en-GB"/>
        </a:p>
      </dgm:t>
    </dgm:pt>
    <dgm:pt modelId="{7F0AB14A-A998-47E8-B687-14DFCC20CF49}">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4241A582-BD5C-4655-9915-8C15EA1DC5AE}" type="parTrans" cxnId="{CCDDC6B0-10F7-451D-9339-F1AB282B6BBF}">
      <dgm:prSet/>
      <dgm:spPr/>
      <dgm:t>
        <a:bodyPr/>
        <a:lstStyle/>
        <a:p>
          <a:endParaRPr lang="en-GB"/>
        </a:p>
      </dgm:t>
    </dgm:pt>
    <dgm:pt modelId="{DBB78576-2BE1-4202-8817-9E6968505C16}" type="sibTrans" cxnId="{CCDDC6B0-10F7-451D-9339-F1AB282B6BBF}">
      <dgm:prSet/>
      <dgm:spPr/>
      <dgm:t>
        <a:bodyPr/>
        <a:lstStyle/>
        <a:p>
          <a:endParaRPr lang="en-GB"/>
        </a:p>
      </dgm:t>
    </dgm:pt>
    <dgm:pt modelId="{6F9DC3B1-4CA3-4986-8B20-17C104AE741F}">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8722F4E5-5B95-471F-B5D4-072896967AB4}" type="parTrans" cxnId="{735764F0-009D-4089-B293-73C900AAAD46}">
      <dgm:prSet/>
      <dgm:spPr/>
      <dgm:t>
        <a:bodyPr/>
        <a:lstStyle/>
        <a:p>
          <a:endParaRPr lang="en-GB"/>
        </a:p>
      </dgm:t>
    </dgm:pt>
    <dgm:pt modelId="{62D8D76D-E62B-4A49-B98C-EDDC0B5A6051}" type="sibTrans" cxnId="{735764F0-009D-4089-B293-73C900AAAD46}">
      <dgm:prSet/>
      <dgm:spPr/>
      <dgm:t>
        <a:bodyPr/>
        <a:lstStyle/>
        <a:p>
          <a:endParaRPr lang="en-GB"/>
        </a:p>
      </dgm:t>
    </dgm:pt>
    <dgm:pt modelId="{06544C11-F1D0-42A8-BF78-1944A50AA25A}">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A64594EE-FB8C-49A0-9634-F2FCF59312B7}" type="parTrans" cxnId="{A90B3D3F-FE6E-4AD2-8455-D0E52E7F2E7D}">
      <dgm:prSet/>
      <dgm:spPr/>
      <dgm:t>
        <a:bodyPr/>
        <a:lstStyle/>
        <a:p>
          <a:endParaRPr lang="en-GB"/>
        </a:p>
      </dgm:t>
    </dgm:pt>
    <dgm:pt modelId="{2CA1B780-69E6-4569-8C1F-13B7E18E6C90}" type="sibTrans" cxnId="{A90B3D3F-FE6E-4AD2-8455-D0E52E7F2E7D}">
      <dgm:prSet/>
      <dgm:spPr/>
      <dgm:t>
        <a:bodyPr/>
        <a:lstStyle/>
        <a:p>
          <a:endParaRPr lang="en-GB"/>
        </a:p>
      </dgm:t>
    </dgm:pt>
    <dgm:pt modelId="{E52B500A-AE05-4D34-ABB0-CAFFAF0794D8}">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39E43C91-60AE-4E8A-9348-4CF35F52F750}" type="parTrans" cxnId="{80745A39-01BD-423A-B1C6-86CAF940CDCA}">
      <dgm:prSet/>
      <dgm:spPr/>
      <dgm:t>
        <a:bodyPr/>
        <a:lstStyle/>
        <a:p>
          <a:endParaRPr lang="en-GB"/>
        </a:p>
      </dgm:t>
    </dgm:pt>
    <dgm:pt modelId="{B1453620-C475-443A-A651-667E9FFB5118}" type="sibTrans" cxnId="{80745A39-01BD-423A-B1C6-86CAF940CDCA}">
      <dgm:prSet/>
      <dgm:spPr/>
      <dgm:t>
        <a:bodyPr/>
        <a:lstStyle/>
        <a:p>
          <a:endParaRPr lang="en-GB"/>
        </a:p>
      </dgm:t>
    </dgm:pt>
    <dgm:pt modelId="{3EADD87C-5E10-426A-AF75-15305E4F509B}">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12DA2CF6-8E16-4F12-B143-F177E86D674B}" type="parTrans" cxnId="{52328EE6-E3BD-4DC8-95B0-224386949006}">
      <dgm:prSet/>
      <dgm:spPr/>
      <dgm:t>
        <a:bodyPr/>
        <a:lstStyle/>
        <a:p>
          <a:endParaRPr lang="en-GB"/>
        </a:p>
      </dgm:t>
    </dgm:pt>
    <dgm:pt modelId="{E50154B6-1E97-4974-9E4D-B494A42F6E98}" type="sibTrans" cxnId="{52328EE6-E3BD-4DC8-95B0-224386949006}">
      <dgm:prSet/>
      <dgm:spPr/>
      <dgm:t>
        <a:bodyPr/>
        <a:lstStyle/>
        <a:p>
          <a:endParaRPr lang="en-GB"/>
        </a:p>
      </dgm:t>
    </dgm:pt>
    <dgm:pt modelId="{BFFC1D80-F96D-40C7-89F5-5D8EAE562A51}">
      <dgm:prSet custT="1"/>
      <dgm:spPr/>
      <dgm:t>
        <a:bodyPr/>
        <a:lstStyle/>
        <a:p>
          <a:pPr>
            <a:lnSpc>
              <a:spcPct val="150000"/>
            </a:lnSpc>
            <a:buFont typeface="Wingdings" panose="05000000000000000000" pitchFamily="2" charset="2"/>
            <a:buChar char="ü"/>
          </a:pPr>
          <a:r>
            <a:rPr lang="en-GB" sz="1100" dirty="0"/>
            <a:t>Demo</a:t>
          </a:r>
        </a:p>
      </dgm:t>
    </dgm:pt>
    <dgm:pt modelId="{0977084A-83CB-428D-AF87-BE53212C2E00}" type="parTrans" cxnId="{AF95AE75-0596-485C-9CEA-EE8FA92E4227}">
      <dgm:prSet/>
      <dgm:spPr/>
      <dgm:t>
        <a:bodyPr/>
        <a:lstStyle/>
        <a:p>
          <a:endParaRPr lang="en-GB"/>
        </a:p>
      </dgm:t>
    </dgm:pt>
    <dgm:pt modelId="{0583BD30-1BFF-443E-8A98-71B1A8FBE81D}" type="sibTrans" cxnId="{AF95AE75-0596-485C-9CEA-EE8FA92E4227}">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3459F400-E911-4E56-87EA-C34109785BDB}" type="presOf" srcId="{3EADD87C-5E10-426A-AF75-15305E4F509B}" destId="{6BCC47BA-0C21-4EC9-8F7B-D9BCA5C8EC21}" srcOrd="0" destOrd="7" presId="urn:microsoft.com/office/officeart/2005/8/layout/hList1"/>
    <dgm:cxn modelId="{4EE83301-68AF-42C4-B786-B69959440CF5}" srcId="{AA0CC1A4-89B3-4AA2-AE39-4C1399639CA2}" destId="{BB9E029F-BC03-41F3-99A4-1010127A1FA4}" srcOrd="2" destOrd="0" parTransId="{673AB748-0B87-4A0A-AA7D-BF084533F1C0}" sibTransId="{3C41A3AB-EC97-4EB0-A636-8CE330B63CCF}"/>
    <dgm:cxn modelId="{B0DD8001-EBBB-4FDF-A80C-D8CABFEB59D5}" type="presOf" srcId="{784B2EC8-ADA7-4216-8706-0875058C4E71}" destId="{FE6D297C-C9E0-4A7D-A12A-BA53DEE78AEC}" srcOrd="0" destOrd="6" presId="urn:microsoft.com/office/officeart/2005/8/layout/hList1"/>
    <dgm:cxn modelId="{57A35704-803B-44CB-8DB3-6BE8810B7142}" srcId="{5D730ECF-5E56-4BCC-9295-01AA7310EDA9}" destId="{C47DCC52-C300-40AF-9DEB-E62FF0771B08}" srcOrd="1" destOrd="0" parTransId="{F8558529-070B-4267-B943-079A186B4CF8}" sibTransId="{BD1C22E4-D9B9-452F-A531-58C102125BBE}"/>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59FAA80C-38CB-47B8-8606-FFEC87DA1A5C}" srcId="{5D730ECF-5E56-4BCC-9295-01AA7310EDA9}" destId="{B095C2AB-B38D-474E-9B4A-DBA592B2D5CE}" srcOrd="6" destOrd="0" parTransId="{8FFD49F7-F860-47E9-991F-9FC26EA097A1}" sibTransId="{150E0E8B-C543-4D34-A501-DA18F3F1018B}"/>
    <dgm:cxn modelId="{E3ED610E-D840-4A47-82CA-1963CEA02A3D}" srcId="{AC11CA59-F486-473C-AE1A-BD3E159BD48A}" destId="{DF86A6E5-580E-4F2A-B223-B458E5A97CE4}" srcOrd="4" destOrd="0" parTransId="{A3F965A0-4DFA-4DB1-BF22-9BD549EB3157}" sibTransId="{A2239809-CB4C-48EC-8779-BE5C55EB41C1}"/>
    <dgm:cxn modelId="{D427FE10-C284-4F0F-A62A-E67411A8B923}" type="presOf" srcId="{C47DCC52-C300-40AF-9DEB-E62FF0771B08}" destId="{CD66AAD5-A74B-4989-8AD5-348B79FA87C7}" srcOrd="0" destOrd="1" presId="urn:microsoft.com/office/officeart/2005/8/layout/hList1"/>
    <dgm:cxn modelId="{F2663812-099A-4574-A1D1-AC338D5CB85C}" type="presOf" srcId="{B5ECB557-EBA8-4CD5-BFAB-B79526187E0A}" destId="{569DA3D3-C2E5-4089-A6F0-CF7A0DE5293E}" srcOrd="0" destOrd="1" presId="urn:microsoft.com/office/officeart/2005/8/layout/hList1"/>
    <dgm:cxn modelId="{64437513-7C7D-4D1E-B058-33ED3E1C634B}" srcId="{AA0CC1A4-89B3-4AA2-AE39-4C1399639CA2}" destId="{C56FB296-3E87-48B9-BA33-196B755F3AAC}" srcOrd="5" destOrd="0" parTransId="{F29B65B2-93D6-4CFE-82AF-0F5F634260B4}" sibTransId="{665ECCCC-F965-4A26-975A-7D89C99326DC}"/>
    <dgm:cxn modelId="{E455D314-3C2C-445D-8605-B78D41BFD70B}" type="presOf" srcId="{FC2E9FD0-AD1A-4E81-8CE8-F5387731ACC5}" destId="{6BCC47BA-0C21-4EC9-8F7B-D9BCA5C8EC21}" srcOrd="0" destOrd="0" presId="urn:microsoft.com/office/officeart/2005/8/layout/hList1"/>
    <dgm:cxn modelId="{BC371117-F0C1-4931-BE30-28B18AB36738}" srcId="{639BF8EA-4D33-4B30-911B-6776BADCAC46}" destId="{7DD21E05-B72D-4A5A-8096-94CED97513BB}" srcOrd="5" destOrd="0" parTransId="{9538A91D-80AD-459D-AA11-665791BDC56B}" sibTransId="{BB7841B4-CE82-43B5-9F90-C64E1D335191}"/>
    <dgm:cxn modelId="{8C644B19-EB5F-410B-8CD3-A6506CC6B621}" srcId="{639BF8EA-4D33-4B30-911B-6776BADCAC46}" destId="{4DAA1CD6-3435-471D-B1B2-F93B786B6B8D}" srcOrd="2" destOrd="0" parTransId="{50DECD36-8AD1-4FF4-99DD-7A6577856D51}" sibTransId="{F35C555C-CF0B-4A99-B9C2-9DA3C4DBE8B9}"/>
    <dgm:cxn modelId="{37581F1C-5334-445E-829C-72AF65A4BDB2}" type="presOf" srcId="{AA0CC1A4-89B3-4AA2-AE39-4C1399639CA2}" destId="{6D51457A-C3C5-41AF-B616-CDB4705EBFBD}" srcOrd="0" destOrd="0" presId="urn:microsoft.com/office/officeart/2005/8/layout/hList1"/>
    <dgm:cxn modelId="{803A602C-5B01-40EC-BFAD-279105D23941}" type="presOf" srcId="{0CF6FF1F-C08F-4FC3-A083-8DE69E9808EC}" destId="{F9540AD5-4F34-4720-A853-23023519F2F5}" srcOrd="0" destOrd="4" presId="urn:microsoft.com/office/officeart/2005/8/layout/hList1"/>
    <dgm:cxn modelId="{D8894437-F798-436D-9FEA-88B1D37B30CF}" type="presOf" srcId="{B095C2AB-B38D-474E-9B4A-DBA592B2D5CE}" destId="{CD66AAD5-A74B-4989-8AD5-348B79FA87C7}" srcOrd="0" destOrd="6" presId="urn:microsoft.com/office/officeart/2005/8/layout/hList1"/>
    <dgm:cxn modelId="{80745A39-01BD-423A-B1C6-86CAF940CDCA}" srcId="{DF86A6E5-580E-4F2A-B223-B458E5A97CE4}" destId="{E52B500A-AE05-4D34-ABB0-CAFFAF0794D8}" srcOrd="6" destOrd="0" parTransId="{39E43C91-60AE-4E8A-9348-4CF35F52F750}" sibTransId="{B1453620-C475-443A-A651-667E9FFB5118}"/>
    <dgm:cxn modelId="{89620D3A-C64F-4A2E-8D09-95762CA625FC}" type="presOf" srcId="{7726AA4A-EF59-43F8-8F82-A92F5D13E503}" destId="{FE6D297C-C9E0-4A7D-A12A-BA53DEE78AEC}" srcOrd="0" destOrd="4" presId="urn:microsoft.com/office/officeart/2005/8/layout/hList1"/>
    <dgm:cxn modelId="{A90B3D3F-FE6E-4AD2-8455-D0E52E7F2E7D}" srcId="{DF86A6E5-580E-4F2A-B223-B458E5A97CE4}" destId="{06544C11-F1D0-42A8-BF78-1944A50AA25A}" srcOrd="5" destOrd="0" parTransId="{A64594EE-FB8C-49A0-9634-F2FCF59312B7}" sibTransId="{2CA1B780-69E6-4569-8C1F-13B7E18E6C90}"/>
    <dgm:cxn modelId="{523F4160-2FDF-4D22-994A-1EE5F4668D08}" type="presOf" srcId="{C56FB296-3E87-48B9-BA33-196B755F3AAC}" destId="{FE6D297C-C9E0-4A7D-A12A-BA53DEE78AEC}" srcOrd="0" destOrd="5" presId="urn:microsoft.com/office/officeart/2005/8/layout/hList1"/>
    <dgm:cxn modelId="{345FC943-EFB4-43F9-B335-0D028CA32F9E}" srcId="{AA0CC1A4-89B3-4AA2-AE39-4C1399639CA2}" destId="{8A815043-9A70-4D4B-93A9-8E2229848664}" srcOrd="1" destOrd="0" parTransId="{07737267-99BE-4006-8E00-BFFD844FCE15}" sibTransId="{14FC3DDA-ADC1-4856-84FB-05DB47A9F2C0}"/>
    <dgm:cxn modelId="{74383644-AD5B-455A-B07E-C04879A93A5A}" type="presOf" srcId="{BD5E13D4-D7E6-4860-8AE3-1A6DF902884E}" destId="{569DA3D3-C2E5-4089-A6F0-CF7A0DE5293E}" srcOrd="0" destOrd="4" presId="urn:microsoft.com/office/officeart/2005/8/layout/hList1"/>
    <dgm:cxn modelId="{1BD5B564-471C-4773-BE01-87446530E776}" srcId="{5D730ECF-5E56-4BCC-9295-01AA7310EDA9}" destId="{FE1D1D47-559F-4186-9501-2931C1DEA180}" srcOrd="3" destOrd="0" parTransId="{52A3A822-FAEE-4769-8277-A88CF9EBA81B}" sibTransId="{C4CD89C3-C9D5-403C-8DF5-7DFE5C517366}"/>
    <dgm:cxn modelId="{CB060F66-A3B2-4F8D-B746-00699708F4B7}" type="presOf" srcId="{B1EE7CCA-81D5-4044-A656-499F6A998691}" destId="{6BCC47BA-0C21-4EC9-8F7B-D9BCA5C8EC21}" srcOrd="0" destOrd="1" presId="urn:microsoft.com/office/officeart/2005/8/layout/hList1"/>
    <dgm:cxn modelId="{EC1D5746-9C33-40B3-A1BD-B77E1B3FC38A}" srcId="{639BF8EA-4D33-4B30-911B-6776BADCAC46}" destId="{B5ECB557-EBA8-4CD5-BFAB-B79526187E0A}" srcOrd="1" destOrd="0" parTransId="{6A33938F-5ECE-4135-8230-135DB9E8C2C7}" sibTransId="{CC2B4D62-C2B0-47C7-8BCF-DA8090E460C4}"/>
    <dgm:cxn modelId="{131D1047-8996-4D83-8F03-BAEAF1A9723C}" type="presOf" srcId="{4DAA1CD6-3435-471D-B1B2-F93B786B6B8D}" destId="{569DA3D3-C2E5-4089-A6F0-CF7A0DE5293E}" srcOrd="0" destOrd="2" presId="urn:microsoft.com/office/officeart/2005/8/layout/hList1"/>
    <dgm:cxn modelId="{F37D8A48-094D-4291-8663-3219EE933036}" type="presOf" srcId="{630C8C32-A979-40C7-BDD7-71A76577670D}" destId="{F9540AD5-4F34-4720-A853-23023519F2F5}" srcOrd="0" destOrd="0" presId="urn:microsoft.com/office/officeart/2005/8/layout/hList1"/>
    <dgm:cxn modelId="{F834054A-AB85-4904-BBFF-1BDBA8A7BA92}" type="presOf" srcId="{7DD21E05-B72D-4A5A-8096-94CED97513BB}" destId="{569DA3D3-C2E5-4089-A6F0-CF7A0DE5293E}" srcOrd="0" destOrd="5" presId="urn:microsoft.com/office/officeart/2005/8/layout/hList1"/>
    <dgm:cxn modelId="{71225A4B-2384-4F55-B2AD-E114BD213F07}" type="presOf" srcId="{C87B5698-5F55-4E39-B616-5CAD59423671}" destId="{6BCC47BA-0C21-4EC9-8F7B-D9BCA5C8EC21}" srcOrd="0" destOrd="2"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AF95AE75-0596-485C-9CEA-EE8FA92E4227}" srcId="{DF86A6E5-580E-4F2A-B223-B458E5A97CE4}" destId="{BFFC1D80-F96D-40C7-89F5-5D8EAE562A51}" srcOrd="8" destOrd="0" parTransId="{0977084A-83CB-428D-AF87-BE53212C2E00}" sibTransId="{0583BD30-1BFF-443E-8A98-71B1A8FBE81D}"/>
    <dgm:cxn modelId="{F58C8C59-7655-4825-ABCD-AD00FDEFF135}" srcId="{DF86A6E5-580E-4F2A-B223-B458E5A97CE4}" destId="{B1EE7CCA-81D5-4044-A656-499F6A998691}" srcOrd="1" destOrd="0" parTransId="{69FC94D0-D952-4EE5-8430-374BAF116559}" sibTransId="{AA5ABCCE-1387-4141-96B6-AADE275138A9}"/>
    <dgm:cxn modelId="{E113C37B-FA5B-4D3D-AE55-DEA611C63CCB}" type="presOf" srcId="{92C97957-4673-48E0-8394-A29A2C1DF434}" destId="{CD66AAD5-A74B-4989-8AD5-348B79FA87C7}" srcOrd="0" destOrd="5"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56A23E84-23AD-4D9E-97B2-21C18BBF8A60}" srcId="{DF86A6E5-580E-4F2A-B223-B458E5A97CE4}" destId="{C87B5698-5F55-4E39-B616-5CAD59423671}" srcOrd="2" destOrd="0" parTransId="{D5BD3D9C-FC68-46CB-A9F1-19B2454B5FF2}" sibTransId="{24F420AE-6E06-4C26-B594-B1DFCCA68900}"/>
    <dgm:cxn modelId="{3790F588-BD57-4CCE-B91D-33379F88B9D6}" type="presOf" srcId="{F44527D1-3623-4718-A5C7-590A95354660}" destId="{CD66AAD5-A74B-4989-8AD5-348B79FA87C7}" srcOrd="0" destOrd="0" presId="urn:microsoft.com/office/officeart/2005/8/layout/hList1"/>
    <dgm:cxn modelId="{68D88A95-2980-4D13-A45A-138D1BF6FAD2}" srcId="{AA0CC1A4-89B3-4AA2-AE39-4C1399639CA2}" destId="{1BFD86C8-311E-47F9-A369-5AD90B1E5A4F}" srcOrd="3" destOrd="0" parTransId="{A752B470-C95F-40D4-AF9B-32A27132D846}" sibTransId="{E13C399D-D444-4502-AF7B-7502CE0ED96D}"/>
    <dgm:cxn modelId="{8C63B698-8A4E-457D-994E-67C74BAEA65D}" srcId="{3F8F7C63-6D9D-4496-99F3-13DF66B8EAD6}" destId="{630C8C32-A979-40C7-BDD7-71A76577670D}" srcOrd="0" destOrd="0" parTransId="{A072B589-234B-4E81-93D6-F23076B69245}" sibTransId="{BC580252-AC53-48E5-98C9-B7684010D558}"/>
    <dgm:cxn modelId="{D742659A-361E-413D-951D-99BFAF832A05}" type="presOf" srcId="{06544C11-F1D0-42A8-BF78-1944A50AA25A}" destId="{6BCC47BA-0C21-4EC9-8F7B-D9BCA5C8EC21}" srcOrd="0" destOrd="5"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9D5414A2-5FCE-4DFF-A12D-01A4DF946095}" srcId="{5D730ECF-5E56-4BCC-9295-01AA7310EDA9}" destId="{DFDE87FF-41B5-422A-B0DE-35065B11DE8D}" srcOrd="2" destOrd="0" parTransId="{1E76CB77-34E9-426D-8376-9B16F27E64C7}" sibTransId="{437E2437-C5A4-4340-AA2A-F3378DC77934}"/>
    <dgm:cxn modelId="{B78519A3-A94D-4CEC-B3EF-4A783E4848B7}" type="presOf" srcId="{7F0AB14A-A998-47E8-B687-14DFCC20CF49}" destId="{6BCC47BA-0C21-4EC9-8F7B-D9BCA5C8EC21}" srcOrd="0" destOrd="3" presId="urn:microsoft.com/office/officeart/2005/8/layout/hList1"/>
    <dgm:cxn modelId="{D6CB58A3-046A-4993-A05B-0AA2CFA845E7}" type="presOf" srcId="{055EA4F5-B904-4B8A-ABBE-39BF1FDDECA8}" destId="{CD66AAD5-A74B-4989-8AD5-348B79FA87C7}" srcOrd="0" destOrd="4" presId="urn:microsoft.com/office/officeart/2005/8/layout/hList1"/>
    <dgm:cxn modelId="{D1018BA4-D551-4AF8-AE83-3A349CE9146F}" type="presOf" srcId="{639BF8EA-4D33-4B30-911B-6776BADCAC46}" destId="{79AA2380-6C09-4C3E-A320-87D02EF11B92}" srcOrd="0" destOrd="0" presId="urn:microsoft.com/office/officeart/2005/8/layout/hList1"/>
    <dgm:cxn modelId="{B4E214AA-5BD0-42F3-AC2F-CDAC373FF126}" srcId="{3F8F7C63-6D9D-4496-99F3-13DF66B8EAD6}" destId="{0CF6FF1F-C08F-4FC3-A083-8DE69E9808EC}" srcOrd="4" destOrd="0" parTransId="{E2C68DD5-0B4D-46BB-8703-7E6E04774A00}" sibTransId="{69BB4931-D0E5-4586-B4A7-B24CFD9DD6C0}"/>
    <dgm:cxn modelId="{533B33B0-F780-445E-9B62-7F84DB009051}" srcId="{AC11CA59-F486-473C-AE1A-BD3E159BD48A}" destId="{639BF8EA-4D33-4B30-911B-6776BADCAC46}" srcOrd="3" destOrd="0" parTransId="{73779F8B-B701-4BB6-9E77-1298E5928771}" sibTransId="{02641D1F-193F-4370-8212-3D28CA0839D7}"/>
    <dgm:cxn modelId="{CCDDC6B0-10F7-451D-9339-F1AB282B6BBF}" srcId="{DF86A6E5-580E-4F2A-B223-B458E5A97CE4}" destId="{7F0AB14A-A998-47E8-B687-14DFCC20CF49}" srcOrd="3" destOrd="0" parTransId="{4241A582-BD5C-4655-9915-8C15EA1DC5AE}" sibTransId="{DBB78576-2BE1-4202-8817-9E6968505C16}"/>
    <dgm:cxn modelId="{3DE784B4-FA30-4176-9AFA-5B5A1870D068}" type="presOf" srcId="{E52B500A-AE05-4D34-ABB0-CAFFAF0794D8}" destId="{6BCC47BA-0C21-4EC9-8F7B-D9BCA5C8EC21}" srcOrd="0" destOrd="6" presId="urn:microsoft.com/office/officeart/2005/8/layout/hList1"/>
    <dgm:cxn modelId="{D0046EBB-591B-4DE2-8201-146777877122}" type="presOf" srcId="{FE1D1D47-559F-4186-9501-2931C1DEA180}"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805DDFC1-213B-49B3-824B-6599554D8014}" srcId="{AA0CC1A4-89B3-4AA2-AE39-4C1399639CA2}" destId="{784B2EC8-ADA7-4216-8706-0875058C4E71}" srcOrd="6" destOrd="0" parTransId="{4933F1B0-BEAC-484C-B74B-0378951FCEB6}" sibTransId="{A4AD7342-AC37-4E42-B4E3-679F9CF509F9}"/>
    <dgm:cxn modelId="{EBDCBDC9-287F-44AC-8AB6-60A758735364}" type="presOf" srcId="{6F9DC3B1-4CA3-4986-8B20-17C104AE741F}" destId="{6BCC47BA-0C21-4EC9-8F7B-D9BCA5C8EC21}" srcOrd="0" destOrd="4" presId="urn:microsoft.com/office/officeart/2005/8/layout/hList1"/>
    <dgm:cxn modelId="{1670EBCB-7842-495D-8843-61A52B212B4B}" srcId="{5D730ECF-5E56-4BCC-9295-01AA7310EDA9}" destId="{92C97957-4673-48E0-8394-A29A2C1DF434}" srcOrd="5" destOrd="0" parTransId="{D5320DCF-E978-422B-9DCB-324643E7C74B}" sibTransId="{9EEBC12D-790D-47AB-B587-D3DD5737CC08}"/>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62BFE4D8-2CF9-41CF-B9D6-628087FB3235}" srcId="{639BF8EA-4D33-4B30-911B-6776BADCAC46}" destId="{BD5E13D4-D7E6-4860-8AE3-1A6DF902884E}" srcOrd="4" destOrd="0" parTransId="{D8E857DF-A73E-4385-9198-92C2B516A406}" sibTransId="{CB33C4BE-8EFD-40A1-B927-31095A69CFA2}"/>
    <dgm:cxn modelId="{C78216E5-5CBA-4215-8872-295A6E03FDD1}" type="presOf" srcId="{BB9E029F-BC03-41F3-99A4-1010127A1FA4}" destId="{FE6D297C-C9E0-4A7D-A12A-BA53DEE78AEC}" srcOrd="0" destOrd="2" presId="urn:microsoft.com/office/officeart/2005/8/layout/hList1"/>
    <dgm:cxn modelId="{28191EE6-95A7-4034-9576-375608FEE2BA}" srcId="{3F8F7C63-6D9D-4496-99F3-13DF66B8EAD6}" destId="{4A547C1D-B2B4-4DC0-9186-F06ADA29D96C}" srcOrd="1" destOrd="0" parTransId="{F4FB9ED1-E83E-49C1-92FA-6655211CE690}" sibTransId="{5B58EB33-10F0-4DE7-8164-D3499FE473A2}"/>
    <dgm:cxn modelId="{52328EE6-E3BD-4DC8-95B0-224386949006}" srcId="{DF86A6E5-580E-4F2A-B223-B458E5A97CE4}" destId="{3EADD87C-5E10-426A-AF75-15305E4F509B}" srcOrd="7" destOrd="0" parTransId="{12DA2CF6-8E16-4F12-B143-F177E86D674B}" sibTransId="{E50154B6-1E97-4974-9E4D-B494A42F6E98}"/>
    <dgm:cxn modelId="{C77EFCE7-C240-43E0-B5A1-819C043F5B95}" srcId="{AA0CC1A4-89B3-4AA2-AE39-4C1399639CA2}" destId="{7726AA4A-EF59-43F8-8F82-A92F5D13E503}" srcOrd="4" destOrd="0" parTransId="{88AC56D8-346E-4C0F-B6FF-76456DB3A7EB}" sibTransId="{2A3AC792-C59F-42D9-ACD2-99E09677908F}"/>
    <dgm:cxn modelId="{93188BE8-C61C-4C85-932E-32723D8A71D8}" type="presOf" srcId="{BE318667-0956-4630-9C7E-F02AB8646E37}" destId="{569DA3D3-C2E5-4089-A6F0-CF7A0DE5293E}" srcOrd="0" destOrd="3" presId="urn:microsoft.com/office/officeart/2005/8/layout/hList1"/>
    <dgm:cxn modelId="{B329AEE8-4543-402A-AA06-29F3A101607E}" type="presOf" srcId="{DF86A6E5-580E-4F2A-B223-B458E5A97CE4}" destId="{19CDF2AB-3B0B-41CB-AD00-E99839314F1A}" srcOrd="0" destOrd="0" presId="urn:microsoft.com/office/officeart/2005/8/layout/hList1"/>
    <dgm:cxn modelId="{1B26E4EA-1A8D-490F-9021-A704ABA265EE}" srcId="{639BF8EA-4D33-4B30-911B-6776BADCAC46}" destId="{BE318667-0956-4630-9C7E-F02AB8646E37}" srcOrd="3" destOrd="0" parTransId="{2694D3FF-9E54-4372-9112-B170E4149FA6}" sibTransId="{390D4DFE-FE45-4C82-8D78-767C45BB48E6}"/>
    <dgm:cxn modelId="{D140A2EB-3F7E-42F4-996C-1F3B53C6C159}" type="presOf" srcId="{C6F6A35E-EF9D-42DB-9F6B-51AFF90BC98C}" destId="{FE6D297C-C9E0-4A7D-A12A-BA53DEE78AEC}" srcOrd="0" destOrd="0" presId="urn:microsoft.com/office/officeart/2005/8/layout/hList1"/>
    <dgm:cxn modelId="{735764F0-009D-4089-B293-73C900AAAD46}" srcId="{DF86A6E5-580E-4F2A-B223-B458E5A97CE4}" destId="{6F9DC3B1-4CA3-4986-8B20-17C104AE741F}" srcOrd="4" destOrd="0" parTransId="{8722F4E5-5B95-471F-B5D4-072896967AB4}" sibTransId="{62D8D76D-E62B-4A49-B98C-EDDC0B5A6051}"/>
    <dgm:cxn modelId="{B20B9CF2-3C11-47A8-B603-26B9718D75DE}" type="presOf" srcId="{BFFC1D80-F96D-40C7-89F5-5D8EAE562A51}" destId="{6BCC47BA-0C21-4EC9-8F7B-D9BCA5C8EC21}" srcOrd="0" destOrd="8" presId="urn:microsoft.com/office/officeart/2005/8/layout/hList1"/>
    <dgm:cxn modelId="{235AF3F2-4DC6-4ACE-9EC0-844AD822351F}" type="presOf" srcId="{8A005F68-872E-4565-97CF-5F934A8F7106}" destId="{569DA3D3-C2E5-4089-A6F0-CF7A0DE5293E}" srcOrd="0" destOrd="0" presId="urn:microsoft.com/office/officeart/2005/8/layout/hList1"/>
    <dgm:cxn modelId="{610DF2F5-92E8-422B-AE07-C727F76A7E93}" srcId="{5D730ECF-5E56-4BCC-9295-01AA7310EDA9}" destId="{055EA4F5-B904-4B8A-ABBE-39BF1FDDECA8}" srcOrd="4" destOrd="0" parTransId="{9DB2D06B-1F1B-4C7E-954D-6C136D2E0E99}" sibTransId="{1D040094-9E11-4028-84E7-64BA0F796C8F}"/>
    <dgm:cxn modelId="{F7B62AFA-B829-4F27-A7A5-86EFFBC6883F}" type="presOf" srcId="{1BFD86C8-311E-47F9-A369-5AD90B1E5A4F}" destId="{FE6D297C-C9E0-4A7D-A12A-BA53DEE78AEC}" srcOrd="0" destOrd="3" presId="urn:microsoft.com/office/officeart/2005/8/layout/hList1"/>
    <dgm:cxn modelId="{2C7599FB-9E01-416D-861C-B5C2EDBA1222}" type="presOf" srcId="{DFDE87FF-41B5-422A-B0DE-35065B11DE8D}" destId="{CD66AAD5-A74B-4989-8AD5-348B79FA87C7}" srcOrd="0" destOrd="2" presId="urn:microsoft.com/office/officeart/2005/8/layout/hList1"/>
    <dgm:cxn modelId="{267AF6FC-B6AC-4A6B-9E66-1F81C0C4D3B3}" type="presOf" srcId="{8A815043-9A70-4D4B-93A9-8E2229848664}" destId="{FE6D297C-C9E0-4A7D-A12A-BA53DEE78AEC}" srcOrd="0" destOrd="1"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rgbClr val="7030A0"/>
        </a:solidFill>
        <a:ln>
          <a:solidFill>
            <a:srgbClr val="7030A0"/>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 BI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Virtual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BI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24/02/2020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Date Placeholder 6">
            <a:extLst>
              <a:ext uri="{FF2B5EF4-FFF2-40B4-BE49-F238E27FC236}">
                <a16:creationId xmlns:a16="http://schemas.microsoft.com/office/drawing/2014/main" id="{19AF33C0-0FBB-4F22-AFC2-22BA9780BC58}"/>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4FF4EC-4F69-4C02-AA2C-D40E4603CF7E}"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2/24/2020 3:24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5620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Classification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2177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3:24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3207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392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3:24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4411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6425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3:24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5925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5925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3:24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3114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1281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Date Placeholder 6">
            <a:extLst>
              <a:ext uri="{FF2B5EF4-FFF2-40B4-BE49-F238E27FC236}">
                <a16:creationId xmlns:a16="http://schemas.microsoft.com/office/drawing/2014/main" id="{35B23E08-60BD-49E8-A68E-FAA498A1FB1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3A3ED2F-EE35-4D3D-9BC5-87E07D803E9D}"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3:24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3090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Date Placeholder 6">
            <a:extLst>
              <a:ext uri="{FF2B5EF4-FFF2-40B4-BE49-F238E27FC236}">
                <a16:creationId xmlns:a16="http://schemas.microsoft.com/office/drawing/2014/main" id="{02EED20B-45E2-4C5E-B4B8-541C2D6A08E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F26FE56-CB8E-4E59-82D5-87FA74BE0689}"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3:24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5591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3:24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5537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3:24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294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8.emf"/></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8.xml"/><Relationship Id="rId4" Type="http://schemas.openxmlformats.org/officeDocument/2006/relationships/image" Target="../media/image54.png"/></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2/24/2020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2/24/2020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2/24/2020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2/24/2020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8329845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33D57898-4553-4296-8401-6BEB20ED25B7}"/>
              </a:ext>
            </a:extLst>
          </p:cNvPr>
          <p:cNvSpPr>
            <a:spLocks noGrp="1"/>
          </p:cNvSpPr>
          <p:nvPr>
            <p:ph type="title"/>
          </p:nvPr>
        </p:nvSpPr>
        <p:spPr>
          <a:xfrm>
            <a:off x="838200" y="29820"/>
            <a:ext cx="10515600" cy="1325563"/>
          </a:xfrm>
        </p:spPr>
        <p:txBody>
          <a:bodyPr>
            <a:normAutofit/>
          </a:bodyPr>
          <a:lstStyle/>
          <a:p>
            <a:endParaRPr lang="en-GB" sz="3600" dirty="0"/>
          </a:p>
        </p:txBody>
      </p:sp>
    </p:spTree>
    <p:extLst>
      <p:ext uri="{BB962C8B-B14F-4D97-AF65-F5344CB8AC3E}">
        <p14:creationId xmlns:p14="http://schemas.microsoft.com/office/powerpoint/2010/main" val="7172576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24-02-2020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01114844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24-02-2020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3644649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24-02-2020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3307935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24-02-2020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99990155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24-02-2020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75060857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24-02-2020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322840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2/24/2020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24-02-2020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75833766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24-02-2020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6136160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24-02-2020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5950925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24-02-2020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47350548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160081567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154323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282261376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61592621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3236142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523893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3965491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8891467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430677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2/24/2020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4.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image" Target="../media/image6.emf"/><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image" Target="../media/image6.emf"/><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4.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image" Target="../media/image6.emf"/><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image" Target="../media/image37.emf"/><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theme" Target="../theme/theme6.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image" Target="../media/image6.emf"/><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theme" Target="../theme/theme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24-02-2020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1736704488"/>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8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2" Type="http://schemas.openxmlformats.org/officeDocument/2006/relationships/hyperlink" Target="https://docs.microsoft.com/en-us/ai-builder/availability-region" TargetMode="External"/><Relationship Id="rId1" Type="http://schemas.openxmlformats.org/officeDocument/2006/relationships/slideLayout" Target="../slideLayouts/slideLayout182.xml"/></Relationships>
</file>

<file path=ppt/slides/_rels/slide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4.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84.xml"/><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83.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svg"/><Relationship Id="rId2" Type="http://schemas.openxmlformats.org/officeDocument/2006/relationships/notesSlide" Target="../notesSlides/notesSlide13.xml"/><Relationship Id="rId1" Type="http://schemas.openxmlformats.org/officeDocument/2006/relationships/slideLayout" Target="../slideLayouts/slideLayout18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183.xml"/></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183.xml"/><Relationship Id="rId6" Type="http://schemas.openxmlformats.org/officeDocument/2006/relationships/image" Target="../media/image79.jpg"/><Relationship Id="rId5" Type="http://schemas.openxmlformats.org/officeDocument/2006/relationships/image" Target="../media/image78.png"/><Relationship Id="rId4" Type="http://schemas.openxmlformats.org/officeDocument/2006/relationships/image" Target="../media/image77.jp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183.xml"/></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183.xml"/><Relationship Id="rId5" Type="http://schemas.openxmlformats.org/officeDocument/2006/relationships/image" Target="../media/image84.png"/><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183.xml"/><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19.xml"/><Relationship Id="rId1" Type="http://schemas.openxmlformats.org/officeDocument/2006/relationships/slideLayout" Target="../slideLayouts/slideLayout183.xml"/></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xml"/><Relationship Id="rId1" Type="http://schemas.openxmlformats.org/officeDocument/2006/relationships/slideLayout" Target="../slideLayouts/slideLayout160.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6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0.xml"/></Relationships>
</file>

<file path=ppt/slides/_rels/slide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9.xml"/><Relationship Id="rId1" Type="http://schemas.openxmlformats.org/officeDocument/2006/relationships/slideLayout" Target="../slideLayouts/slideLayout1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762BE-4481-49E2-AE1B-90F768243B3F}"/>
              </a:ext>
            </a:extLst>
          </p:cNvPr>
          <p:cNvSpPr>
            <a:spLocks noGrp="1"/>
          </p:cNvSpPr>
          <p:nvPr>
            <p:ph type="title"/>
          </p:nvPr>
        </p:nvSpPr>
        <p:spPr>
          <a:xfrm>
            <a:off x="0" y="4006850"/>
            <a:ext cx="5600700" cy="1385888"/>
          </a:xfrm>
        </p:spPr>
        <p:txBody>
          <a:bodyPr anchor="ctr">
            <a:normAutofit fontScale="90000"/>
          </a:bodyPr>
          <a:lstStyle/>
          <a:p>
            <a:pPr algn="ctr"/>
            <a:r>
              <a:rPr lang="en-US" dirty="0"/>
              <a:t>AI Builder</a:t>
            </a:r>
            <a:br>
              <a:rPr lang="en-US" dirty="0"/>
            </a:br>
            <a:br>
              <a:rPr lang="en-US" sz="2700" dirty="0">
                <a:latin typeface="+mn-lt"/>
              </a:rPr>
            </a:br>
            <a:r>
              <a:rPr lang="en-US" sz="2700" dirty="0">
                <a:latin typeface="+mn-lt"/>
              </a:rPr>
              <a:t>AI for every app. And everyone. ​ </a:t>
            </a:r>
            <a:endParaRPr lang="fr-FR" sz="2700" dirty="0">
              <a:latin typeface="+mn-lt"/>
            </a:endParaRPr>
          </a:p>
        </p:txBody>
      </p:sp>
      <p:pic>
        <p:nvPicPr>
          <p:cNvPr id="5" name="AI Builder logo" descr="A close up of a logo&#10;&#10;Description automatically generated">
            <a:extLst>
              <a:ext uri="{FF2B5EF4-FFF2-40B4-BE49-F238E27FC236}">
                <a16:creationId xmlns:a16="http://schemas.microsoft.com/office/drawing/2014/main" id="{39311C19-F4CF-4F0E-A38B-5418F01EB2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9325" y="1297470"/>
            <a:ext cx="2401100" cy="2401100"/>
          </a:xfrm>
          <a:prstGeom prst="rect">
            <a:avLst/>
          </a:prstGeom>
        </p:spPr>
      </p:pic>
      <p:grpSp>
        <p:nvGrpSpPr>
          <p:cNvPr id="9" name="Group 8">
            <a:extLst>
              <a:ext uri="{FF2B5EF4-FFF2-40B4-BE49-F238E27FC236}">
                <a16:creationId xmlns:a16="http://schemas.microsoft.com/office/drawing/2014/main" id="{47213F00-0E9A-4658-89E1-311E8A6012D1}"/>
              </a:ext>
            </a:extLst>
          </p:cNvPr>
          <p:cNvGrpSpPr/>
          <p:nvPr/>
        </p:nvGrpSpPr>
        <p:grpSpPr>
          <a:xfrm>
            <a:off x="6499472" y="907069"/>
            <a:ext cx="5234529" cy="5080759"/>
            <a:chOff x="6282812" y="1305067"/>
            <a:chExt cx="5235271" cy="5081479"/>
          </a:xfrm>
        </p:grpSpPr>
        <p:grpSp>
          <p:nvGrpSpPr>
            <p:cNvPr id="10" name="Group 9">
              <a:extLst>
                <a:ext uri="{FF2B5EF4-FFF2-40B4-BE49-F238E27FC236}">
                  <a16:creationId xmlns:a16="http://schemas.microsoft.com/office/drawing/2014/main" id="{8E52BCC6-56EC-440A-873B-EF24AB977C6F}"/>
                </a:ext>
              </a:extLst>
            </p:cNvPr>
            <p:cNvGrpSpPr/>
            <p:nvPr/>
          </p:nvGrpSpPr>
          <p:grpSpPr>
            <a:xfrm>
              <a:off x="6282812" y="1305067"/>
              <a:ext cx="5235271" cy="4716478"/>
              <a:chOff x="6282812" y="1305067"/>
              <a:chExt cx="5235271" cy="4716478"/>
            </a:xfrm>
          </p:grpSpPr>
          <p:pic>
            <p:nvPicPr>
              <p:cNvPr id="16" name="Picture 15" descr="A picture containing electronics, display, monitor, screenshot&#10;&#10;Description generated with high confidence">
                <a:extLst>
                  <a:ext uri="{FF2B5EF4-FFF2-40B4-BE49-F238E27FC236}">
                    <a16:creationId xmlns:a16="http://schemas.microsoft.com/office/drawing/2014/main" id="{B940F8C9-8953-42A4-98E8-BCB652D5DB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2812" y="1305067"/>
                <a:ext cx="5235271" cy="4716478"/>
              </a:xfrm>
              <a:prstGeom prst="rect">
                <a:avLst/>
              </a:prstGeom>
            </p:spPr>
          </p:pic>
          <p:pic>
            <p:nvPicPr>
              <p:cNvPr id="17" name="Picture 1" descr="image001">
                <a:extLst>
                  <a:ext uri="{FF2B5EF4-FFF2-40B4-BE49-F238E27FC236}">
                    <a16:creationId xmlns:a16="http://schemas.microsoft.com/office/drawing/2014/main" id="{F57584B5-52C2-4E22-B478-4EE0A3A085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1603" y="1695523"/>
                <a:ext cx="4757689" cy="308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 descr="image001">
              <a:extLst>
                <a:ext uri="{FF2B5EF4-FFF2-40B4-BE49-F238E27FC236}">
                  <a16:creationId xmlns:a16="http://schemas.microsoft.com/office/drawing/2014/main" id="{B607A2B4-E5D0-4473-92D4-141D953D7E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 t="849" r="696"/>
            <a:stretch/>
          </p:blipFill>
          <p:spPr bwMode="auto">
            <a:xfrm>
              <a:off x="8644041" y="3343275"/>
              <a:ext cx="2162175" cy="3043271"/>
            </a:xfrm>
            <a:prstGeom prst="roundRect">
              <a:avLst>
                <a:gd name="adj" fmla="val 6821"/>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1901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nodeType="afterEffect">
                                  <p:stCondLst>
                                    <p:cond delay="10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A145-5025-46A3-81D9-0806B6C704AA}"/>
              </a:ext>
            </a:extLst>
          </p:cNvPr>
          <p:cNvSpPr>
            <a:spLocks noGrp="1"/>
          </p:cNvSpPr>
          <p:nvPr>
            <p:ph type="title"/>
          </p:nvPr>
        </p:nvSpPr>
        <p:spPr/>
        <p:txBody>
          <a:bodyPr>
            <a:normAutofit/>
          </a:bodyPr>
          <a:lstStyle/>
          <a:p>
            <a:r>
              <a:rPr lang="en-GB" sz="3600" dirty="0"/>
              <a:t>Microsoft PowerApps AI Builder - Supported regions</a:t>
            </a:r>
          </a:p>
        </p:txBody>
      </p:sp>
      <p:sp>
        <p:nvSpPr>
          <p:cNvPr id="10" name="Content Placeholder 4">
            <a:extLst>
              <a:ext uri="{FF2B5EF4-FFF2-40B4-BE49-F238E27FC236}">
                <a16:creationId xmlns:a16="http://schemas.microsoft.com/office/drawing/2014/main" id="{1C663635-7FEC-49A9-BD11-283622107D14}"/>
              </a:ext>
            </a:extLst>
          </p:cNvPr>
          <p:cNvSpPr>
            <a:spLocks noGrp="1"/>
          </p:cNvSpPr>
          <p:nvPr>
            <p:ph idx="1"/>
          </p:nvPr>
        </p:nvSpPr>
        <p:spPr>
          <a:xfrm>
            <a:off x="838200" y="1825625"/>
            <a:ext cx="10515600" cy="4351338"/>
          </a:xfrm>
        </p:spPr>
        <p:txBody>
          <a:bodyPr>
            <a:normAutofit fontScale="92500" lnSpcReduction="10000"/>
          </a:bodyPr>
          <a:lstStyle/>
          <a:p>
            <a:pPr marL="0" indent="0" algn="just">
              <a:lnSpc>
                <a:spcPct val="150000"/>
              </a:lnSpc>
              <a:buNone/>
            </a:pPr>
            <a:r>
              <a:rPr lang="en-US" dirty="0"/>
              <a:t>Currently, AI Builder is available in United States and Europe only. AI Builder features will not be available in environments created outside United States or Europe.</a:t>
            </a:r>
          </a:p>
          <a:p>
            <a:pPr marL="0" indent="0" algn="just">
              <a:lnSpc>
                <a:spcPct val="150000"/>
              </a:lnSpc>
              <a:buNone/>
            </a:pPr>
            <a:endParaRPr lang="en-US" dirty="0"/>
          </a:p>
          <a:p>
            <a:pPr marL="0" indent="0" algn="just">
              <a:lnSpc>
                <a:spcPct val="150000"/>
              </a:lnSpc>
              <a:buNone/>
            </a:pPr>
            <a:r>
              <a:rPr lang="en-US" dirty="0"/>
              <a:t>AI Builder was released for public preview on June 10, 2019 in Europe and United States.</a:t>
            </a:r>
          </a:p>
          <a:p>
            <a:pPr marL="0" indent="0" algn="just">
              <a:lnSpc>
                <a:spcPct val="150000"/>
              </a:lnSpc>
              <a:buNone/>
            </a:pPr>
            <a:r>
              <a:rPr lang="en-GB" dirty="0">
                <a:hlinkClick r:id="rId2"/>
              </a:rPr>
              <a:t>https://docs.microsoft.com/en-us/ai-builder/availability-region</a:t>
            </a:r>
            <a:endParaRPr lang="en-US" dirty="0"/>
          </a:p>
        </p:txBody>
      </p:sp>
    </p:spTree>
    <p:extLst>
      <p:ext uri="{BB962C8B-B14F-4D97-AF65-F5344CB8AC3E}">
        <p14:creationId xmlns:p14="http://schemas.microsoft.com/office/powerpoint/2010/main" val="2732699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1FB834-D137-4325-B54F-AAFCFC0FDB36}"/>
              </a:ext>
            </a:extLst>
          </p:cNvPr>
          <p:cNvPicPr>
            <a:picLocks noChangeAspect="1"/>
          </p:cNvPicPr>
          <p:nvPr/>
        </p:nvPicPr>
        <p:blipFill>
          <a:blip r:embed="rId2"/>
          <a:stretch>
            <a:fillRect/>
          </a:stretch>
        </p:blipFill>
        <p:spPr>
          <a:xfrm>
            <a:off x="8506094" y="0"/>
            <a:ext cx="3671618" cy="6858000"/>
          </a:xfrm>
          <a:prstGeom prst="rect">
            <a:avLst/>
          </a:prstGeom>
          <a:effectLst>
            <a:outerShdw blurRad="63500" sx="102000" sy="102000" algn="ctr" rotWithShape="0">
              <a:prstClr val="black">
                <a:alpha val="40000"/>
              </a:prstClr>
            </a:outerShdw>
          </a:effectLst>
        </p:spPr>
      </p:pic>
      <p:sp>
        <p:nvSpPr>
          <p:cNvPr id="6" name="Title 3">
            <a:extLst>
              <a:ext uri="{FF2B5EF4-FFF2-40B4-BE49-F238E27FC236}">
                <a16:creationId xmlns:a16="http://schemas.microsoft.com/office/drawing/2014/main" id="{20F3B87B-8044-44EC-8C84-A5A819A2978A}"/>
              </a:ext>
            </a:extLst>
          </p:cNvPr>
          <p:cNvSpPr>
            <a:spLocks noGrp="1"/>
          </p:cNvSpPr>
          <p:nvPr>
            <p:ph type="title"/>
          </p:nvPr>
        </p:nvSpPr>
        <p:spPr>
          <a:xfrm>
            <a:off x="838200" y="365125"/>
            <a:ext cx="10515600" cy="1325563"/>
          </a:xfrm>
        </p:spPr>
        <p:txBody>
          <a:bodyPr>
            <a:normAutofit/>
          </a:bodyPr>
          <a:lstStyle/>
          <a:p>
            <a:r>
              <a:rPr lang="en-GB" sz="3600" dirty="0"/>
              <a:t>Setup Environment</a:t>
            </a:r>
          </a:p>
        </p:txBody>
      </p:sp>
      <p:sp>
        <p:nvSpPr>
          <p:cNvPr id="7" name="Content Placeholder 3">
            <a:extLst>
              <a:ext uri="{FF2B5EF4-FFF2-40B4-BE49-F238E27FC236}">
                <a16:creationId xmlns:a16="http://schemas.microsoft.com/office/drawing/2014/main" id="{C170D85B-ED5A-4BC2-987B-29BAF5A11378}"/>
              </a:ext>
            </a:extLst>
          </p:cNvPr>
          <p:cNvSpPr>
            <a:spLocks noGrp="1"/>
          </p:cNvSpPr>
          <p:nvPr>
            <p:ph idx="1"/>
          </p:nvPr>
        </p:nvSpPr>
        <p:spPr>
          <a:xfrm>
            <a:off x="838200" y="1825625"/>
            <a:ext cx="7463971" cy="4351338"/>
          </a:xfrm>
        </p:spPr>
        <p:txBody>
          <a:bodyPr>
            <a:normAutofit/>
          </a:bodyPr>
          <a:lstStyle/>
          <a:p>
            <a:pPr>
              <a:lnSpc>
                <a:spcPct val="120000"/>
              </a:lnSpc>
            </a:pPr>
            <a:r>
              <a:rPr lang="en-GB" dirty="0"/>
              <a:t>Create new environment</a:t>
            </a:r>
          </a:p>
          <a:p>
            <a:pPr>
              <a:lnSpc>
                <a:spcPct val="120000"/>
              </a:lnSpc>
            </a:pPr>
            <a:r>
              <a:rPr lang="en-GB" dirty="0"/>
              <a:t>Select region United States or Europe</a:t>
            </a:r>
          </a:p>
          <a:p>
            <a:pPr>
              <a:lnSpc>
                <a:spcPct val="120000"/>
              </a:lnSpc>
            </a:pPr>
            <a:r>
              <a:rPr lang="en-GB" dirty="0"/>
              <a:t>Select Yes on create a database for this environment</a:t>
            </a:r>
          </a:p>
        </p:txBody>
      </p:sp>
    </p:spTree>
    <p:extLst>
      <p:ext uri="{BB962C8B-B14F-4D97-AF65-F5344CB8AC3E}">
        <p14:creationId xmlns:p14="http://schemas.microsoft.com/office/powerpoint/2010/main" val="1552742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20F3B87B-8044-44EC-8C84-A5A819A2978A}"/>
              </a:ext>
            </a:extLst>
          </p:cNvPr>
          <p:cNvSpPr>
            <a:spLocks noGrp="1"/>
          </p:cNvSpPr>
          <p:nvPr>
            <p:ph type="title"/>
          </p:nvPr>
        </p:nvSpPr>
        <p:spPr>
          <a:xfrm>
            <a:off x="928383" y="115265"/>
            <a:ext cx="10515600" cy="1325563"/>
          </a:xfrm>
        </p:spPr>
        <p:txBody>
          <a:bodyPr>
            <a:normAutofit/>
          </a:bodyPr>
          <a:lstStyle/>
          <a:p>
            <a:r>
              <a:rPr lang="en-GB" sz="3600" dirty="0"/>
              <a:t>Types of AI Model - </a:t>
            </a:r>
            <a:r>
              <a:rPr lang="en-US" sz="3600" dirty="0"/>
              <a:t>Add Intelligence to your business</a:t>
            </a:r>
            <a:endParaRPr lang="en-GB" sz="3600" dirty="0"/>
          </a:p>
        </p:txBody>
      </p:sp>
      <p:pic>
        <p:nvPicPr>
          <p:cNvPr id="12" name="Picture 11">
            <a:extLst>
              <a:ext uri="{FF2B5EF4-FFF2-40B4-BE49-F238E27FC236}">
                <a16:creationId xmlns:a16="http://schemas.microsoft.com/office/drawing/2014/main" id="{7205862A-810D-4518-80DF-178772EF7A0D}"/>
              </a:ext>
            </a:extLst>
          </p:cNvPr>
          <p:cNvPicPr>
            <a:picLocks noChangeAspect="1"/>
          </p:cNvPicPr>
          <p:nvPr/>
        </p:nvPicPr>
        <p:blipFill>
          <a:blip r:embed="rId3"/>
          <a:stretch>
            <a:fillRect/>
          </a:stretch>
        </p:blipFill>
        <p:spPr>
          <a:xfrm>
            <a:off x="838200" y="1105329"/>
            <a:ext cx="10935452" cy="2051094"/>
          </a:xfrm>
          <a:prstGeom prst="rect">
            <a:avLst/>
          </a:prstGeom>
        </p:spPr>
      </p:pic>
      <p:pic>
        <p:nvPicPr>
          <p:cNvPr id="13" name="Picture 12">
            <a:extLst>
              <a:ext uri="{FF2B5EF4-FFF2-40B4-BE49-F238E27FC236}">
                <a16:creationId xmlns:a16="http://schemas.microsoft.com/office/drawing/2014/main" id="{884FDCE2-15D0-4416-A351-EAAF3608F50D}"/>
              </a:ext>
            </a:extLst>
          </p:cNvPr>
          <p:cNvPicPr>
            <a:picLocks noChangeAspect="1"/>
          </p:cNvPicPr>
          <p:nvPr/>
        </p:nvPicPr>
        <p:blipFill>
          <a:blip r:embed="rId4"/>
          <a:stretch>
            <a:fillRect/>
          </a:stretch>
        </p:blipFill>
        <p:spPr>
          <a:xfrm>
            <a:off x="928383" y="4369039"/>
            <a:ext cx="10755086" cy="2078511"/>
          </a:xfrm>
          <a:prstGeom prst="rect">
            <a:avLst/>
          </a:prstGeom>
        </p:spPr>
      </p:pic>
      <p:sp>
        <p:nvSpPr>
          <p:cNvPr id="15" name="Arrow: Down 14">
            <a:extLst>
              <a:ext uri="{FF2B5EF4-FFF2-40B4-BE49-F238E27FC236}">
                <a16:creationId xmlns:a16="http://schemas.microsoft.com/office/drawing/2014/main" id="{BF8F94B0-2A9D-4949-9625-5161D483BCFC}"/>
              </a:ext>
            </a:extLst>
          </p:cNvPr>
          <p:cNvSpPr/>
          <p:nvPr/>
        </p:nvSpPr>
        <p:spPr>
          <a:xfrm>
            <a:off x="6305926" y="3500845"/>
            <a:ext cx="209174" cy="551089"/>
          </a:xfrm>
          <a:prstGeom prst="down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B57BA292-0A88-4114-9A08-72243F7E67DB}"/>
              </a:ext>
            </a:extLst>
          </p:cNvPr>
          <p:cNvSpPr/>
          <p:nvPr/>
        </p:nvSpPr>
        <p:spPr>
          <a:xfrm>
            <a:off x="6305926" y="4221126"/>
            <a:ext cx="2827441" cy="234159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AF5BAA4-2DB6-4D93-9E42-4A07EB1A3E9A}"/>
              </a:ext>
            </a:extLst>
          </p:cNvPr>
          <p:cNvSpPr/>
          <p:nvPr/>
        </p:nvSpPr>
        <p:spPr>
          <a:xfrm>
            <a:off x="838200" y="986202"/>
            <a:ext cx="2827441" cy="234159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324B726-3754-4116-B79A-E5458063AD49}"/>
              </a:ext>
            </a:extLst>
          </p:cNvPr>
          <p:cNvSpPr txBox="1"/>
          <p:nvPr/>
        </p:nvSpPr>
        <p:spPr>
          <a:xfrm>
            <a:off x="6515100" y="3650691"/>
            <a:ext cx="6197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C5A67"/>
                </a:solidFill>
                <a:effectLst/>
                <a:uLnTx/>
                <a:uFillTx/>
                <a:latin typeface="Calibri" panose="020F0502020204030204"/>
                <a:ea typeface="+mn-ea"/>
                <a:cs typeface="+mn-cs"/>
              </a:rPr>
              <a:t>Now</a:t>
            </a:r>
          </a:p>
        </p:txBody>
      </p:sp>
    </p:spTree>
    <p:extLst>
      <p:ext uri="{BB962C8B-B14F-4D97-AF65-F5344CB8AC3E}">
        <p14:creationId xmlns:p14="http://schemas.microsoft.com/office/powerpoint/2010/main" val="781424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391564-6094-4142-BAB0-6F03C95CD887}"/>
              </a:ext>
            </a:extLst>
          </p:cNvPr>
          <p:cNvSpPr txBox="1"/>
          <p:nvPr/>
        </p:nvSpPr>
        <p:spPr>
          <a:xfrm>
            <a:off x="4321237" y="1502990"/>
            <a:ext cx="7284373" cy="2215991"/>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Predict yes/no business outcomes based 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historical data patterns with historical outcomes.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Will this customer churn (yes/no)?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Which loan risk profile for this customer (low/high)</a:t>
            </a:r>
          </a:p>
        </p:txBody>
      </p:sp>
      <p:sp>
        <p:nvSpPr>
          <p:cNvPr id="5" name="Title 4">
            <a:extLst>
              <a:ext uri="{FF2B5EF4-FFF2-40B4-BE49-F238E27FC236}">
                <a16:creationId xmlns:a16="http://schemas.microsoft.com/office/drawing/2014/main" id="{5C1D02B5-C2D4-463B-983E-0D4AD0A03377}"/>
              </a:ext>
            </a:extLst>
          </p:cNvPr>
          <p:cNvSpPr>
            <a:spLocks noGrp="1"/>
          </p:cNvSpPr>
          <p:nvPr>
            <p:ph type="title"/>
          </p:nvPr>
        </p:nvSpPr>
        <p:spPr/>
        <p:txBody>
          <a:bodyPr/>
          <a:lstStyle/>
          <a:p>
            <a:pPr>
              <a:spcBef>
                <a:spcPct val="20000"/>
              </a:spcBef>
            </a:pPr>
            <a:r>
              <a:rPr lang="en-US" b="1" dirty="0">
                <a:ea typeface="+mj-lt"/>
                <a:cs typeface="+mj-lt"/>
              </a:rPr>
              <a:t>Prediction</a:t>
            </a:r>
            <a:endParaRPr lang="en-US" dirty="0"/>
          </a:p>
        </p:txBody>
      </p:sp>
      <p:pic>
        <p:nvPicPr>
          <p:cNvPr id="2" name="Picture 1">
            <a:extLst>
              <a:ext uri="{FF2B5EF4-FFF2-40B4-BE49-F238E27FC236}">
                <a16:creationId xmlns:a16="http://schemas.microsoft.com/office/drawing/2014/main" id="{C4325497-6E77-4B16-896C-E77D4E46CE7C}"/>
              </a:ext>
            </a:extLst>
          </p:cNvPr>
          <p:cNvPicPr>
            <a:picLocks noChangeAspect="1"/>
          </p:cNvPicPr>
          <p:nvPr/>
        </p:nvPicPr>
        <p:blipFill>
          <a:blip r:embed="rId3"/>
          <a:stretch>
            <a:fillRect/>
          </a:stretch>
        </p:blipFill>
        <p:spPr>
          <a:xfrm>
            <a:off x="838200" y="2475968"/>
            <a:ext cx="3162300" cy="2486025"/>
          </a:xfrm>
          <a:prstGeom prst="rect">
            <a:avLst/>
          </a:prstGeom>
        </p:spPr>
      </p:pic>
      <p:sp>
        <p:nvSpPr>
          <p:cNvPr id="26" name="TextBox 25">
            <a:extLst>
              <a:ext uri="{FF2B5EF4-FFF2-40B4-BE49-F238E27FC236}">
                <a16:creationId xmlns:a16="http://schemas.microsoft.com/office/drawing/2014/main" id="{04436826-B966-48AE-97A7-CA39F1C2A190}"/>
              </a:ext>
            </a:extLst>
          </p:cNvPr>
          <p:cNvSpPr txBox="1"/>
          <p:nvPr/>
        </p:nvSpPr>
        <p:spPr>
          <a:xfrm>
            <a:off x="5825132" y="4187845"/>
            <a:ext cx="1945065"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8575"/>
                </a:solidFill>
                <a:effectLst/>
                <a:uLnTx/>
                <a:uFillTx/>
                <a:latin typeface="Segoe UI"/>
                <a:ea typeface="+mn-ea"/>
                <a:cs typeface="+mn-cs"/>
              </a:rPr>
              <a:t>AI builder</a:t>
            </a:r>
          </a:p>
        </p:txBody>
      </p:sp>
      <p:pic>
        <p:nvPicPr>
          <p:cNvPr id="27" name="Graphic 26" descr="Cursor">
            <a:extLst>
              <a:ext uri="{FF2B5EF4-FFF2-40B4-BE49-F238E27FC236}">
                <a16:creationId xmlns:a16="http://schemas.microsoft.com/office/drawing/2014/main" id="{06442035-0BAE-451A-8CBE-B86D3CEB85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3087" y="5025484"/>
            <a:ext cx="758098" cy="758098"/>
          </a:xfrm>
          <a:prstGeom prst="rect">
            <a:avLst/>
          </a:prstGeom>
        </p:spPr>
      </p:pic>
      <p:sp>
        <p:nvSpPr>
          <p:cNvPr id="28" name="TextBox 27">
            <a:extLst>
              <a:ext uri="{FF2B5EF4-FFF2-40B4-BE49-F238E27FC236}">
                <a16:creationId xmlns:a16="http://schemas.microsoft.com/office/drawing/2014/main" id="{F0819219-37B0-449D-B4BA-751E11D8D077}"/>
              </a:ext>
            </a:extLst>
          </p:cNvPr>
          <p:cNvSpPr txBox="1"/>
          <p:nvPr/>
        </p:nvSpPr>
        <p:spPr>
          <a:xfrm>
            <a:off x="5905657" y="6073107"/>
            <a:ext cx="145725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Point &amp; Click</a:t>
            </a:r>
          </a:p>
        </p:txBody>
      </p:sp>
      <p:sp>
        <p:nvSpPr>
          <p:cNvPr id="29" name="TextBox 28">
            <a:extLst>
              <a:ext uri="{FF2B5EF4-FFF2-40B4-BE49-F238E27FC236}">
                <a16:creationId xmlns:a16="http://schemas.microsoft.com/office/drawing/2014/main" id="{7F99898E-D11D-40A3-BD32-622D68961896}"/>
              </a:ext>
            </a:extLst>
          </p:cNvPr>
          <p:cNvSpPr txBox="1"/>
          <p:nvPr/>
        </p:nvSpPr>
        <p:spPr>
          <a:xfrm>
            <a:off x="4356421" y="6073106"/>
            <a:ext cx="146871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&lt; 1 hour</a:t>
            </a:r>
          </a:p>
        </p:txBody>
      </p:sp>
      <p:sp>
        <p:nvSpPr>
          <p:cNvPr id="30" name="TextBox 29">
            <a:extLst>
              <a:ext uri="{FF2B5EF4-FFF2-40B4-BE49-F238E27FC236}">
                <a16:creationId xmlns:a16="http://schemas.microsoft.com/office/drawing/2014/main" id="{A2935C82-2911-4F6D-8E53-3C6871CEE5E1}"/>
              </a:ext>
            </a:extLst>
          </p:cNvPr>
          <p:cNvSpPr txBox="1"/>
          <p:nvPr/>
        </p:nvSpPr>
        <p:spPr>
          <a:xfrm>
            <a:off x="7831758" y="6073107"/>
            <a:ext cx="1342932"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Process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Automation</a:t>
            </a:r>
          </a:p>
        </p:txBody>
      </p:sp>
      <p:pic>
        <p:nvPicPr>
          <p:cNvPr id="31" name="Picture 30" descr="A close up of a logo&#10;&#10;Description automatically generated">
            <a:extLst>
              <a:ext uri="{FF2B5EF4-FFF2-40B4-BE49-F238E27FC236}">
                <a16:creationId xmlns:a16="http://schemas.microsoft.com/office/drawing/2014/main" id="{147760A5-9F75-43C9-B3B6-84171C86DA98}"/>
              </a:ext>
            </a:extLst>
          </p:cNvPr>
          <p:cNvPicPr>
            <a:picLocks noChangeAspect="1"/>
          </p:cNvPicPr>
          <p:nvPr/>
        </p:nvPicPr>
        <p:blipFill>
          <a:blip r:embed="rId6"/>
          <a:stretch>
            <a:fillRect/>
          </a:stretch>
        </p:blipFill>
        <p:spPr>
          <a:xfrm>
            <a:off x="4522003" y="5049991"/>
            <a:ext cx="709084" cy="709084"/>
          </a:xfrm>
          <a:prstGeom prst="rect">
            <a:avLst/>
          </a:prstGeom>
        </p:spPr>
      </p:pic>
      <p:grpSp>
        <p:nvGrpSpPr>
          <p:cNvPr id="32" name="Group 31">
            <a:extLst>
              <a:ext uri="{FF2B5EF4-FFF2-40B4-BE49-F238E27FC236}">
                <a16:creationId xmlns:a16="http://schemas.microsoft.com/office/drawing/2014/main" id="{70795031-6405-4C42-8707-0BB299305E28}"/>
              </a:ext>
            </a:extLst>
          </p:cNvPr>
          <p:cNvGrpSpPr/>
          <p:nvPr/>
        </p:nvGrpSpPr>
        <p:grpSpPr>
          <a:xfrm>
            <a:off x="7912623" y="5149653"/>
            <a:ext cx="1181203" cy="509761"/>
            <a:chOff x="3790095" y="5257026"/>
            <a:chExt cx="1181203" cy="509761"/>
          </a:xfrm>
        </p:grpSpPr>
        <p:grpSp>
          <p:nvGrpSpPr>
            <p:cNvPr id="33" name="Group 32">
              <a:extLst>
                <a:ext uri="{FF2B5EF4-FFF2-40B4-BE49-F238E27FC236}">
                  <a16:creationId xmlns:a16="http://schemas.microsoft.com/office/drawing/2014/main" id="{B53DE0FB-1FB5-401E-B3F1-24F226BA01FB}"/>
                </a:ext>
              </a:extLst>
            </p:cNvPr>
            <p:cNvGrpSpPr>
              <a:grpSpLocks noChangeAspect="1"/>
            </p:cNvGrpSpPr>
            <p:nvPr/>
          </p:nvGrpSpPr>
          <p:grpSpPr>
            <a:xfrm>
              <a:off x="3790095" y="5257026"/>
              <a:ext cx="509761" cy="509761"/>
              <a:chOff x="7254203" y="4970975"/>
              <a:chExt cx="781775" cy="781775"/>
            </a:xfrm>
          </p:grpSpPr>
          <p:sp>
            <p:nvSpPr>
              <p:cNvPr id="42" name="Oval 143">
                <a:extLst>
                  <a:ext uri="{FF2B5EF4-FFF2-40B4-BE49-F238E27FC236}">
                    <a16:creationId xmlns:a16="http://schemas.microsoft.com/office/drawing/2014/main" id="{D636A5E7-E013-4969-81F4-A9819A92AE3C}"/>
                  </a:ext>
                </a:extLst>
              </p:cNvPr>
              <p:cNvSpPr/>
              <p:nvPr/>
            </p:nvSpPr>
            <p:spPr bwMode="auto">
              <a:xfrm>
                <a:off x="7254203" y="4970975"/>
                <a:ext cx="781775" cy="781775"/>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 name="Freeform 5">
                <a:extLst>
                  <a:ext uri="{FF2B5EF4-FFF2-40B4-BE49-F238E27FC236}">
                    <a16:creationId xmlns:a16="http://schemas.microsoft.com/office/drawing/2014/main" id="{2F1A09AA-8991-4177-B736-6C743BDB8E1D}"/>
                  </a:ext>
                </a:extLst>
              </p:cNvPr>
              <p:cNvSpPr>
                <a:spLocks/>
              </p:cNvSpPr>
              <p:nvPr/>
            </p:nvSpPr>
            <p:spPr bwMode="auto">
              <a:xfrm>
                <a:off x="7449967" y="5213620"/>
                <a:ext cx="390247" cy="25691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6">
                <a:extLst>
                  <a:ext uri="{FF2B5EF4-FFF2-40B4-BE49-F238E27FC236}">
                    <a16:creationId xmlns:a16="http://schemas.microsoft.com/office/drawing/2014/main" id="{68F6A20D-A76E-4A6D-9072-9988F37A4CB3}"/>
                  </a:ext>
                </a:extLst>
              </p:cNvPr>
              <p:cNvSpPr>
                <a:spLocks noEditPoints="1"/>
              </p:cNvSpPr>
              <p:nvPr/>
            </p:nvSpPr>
            <p:spPr bwMode="auto">
              <a:xfrm>
                <a:off x="7449967" y="5277544"/>
                <a:ext cx="298317" cy="232562"/>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4" name="Group 102">
              <a:extLst>
                <a:ext uri="{FF2B5EF4-FFF2-40B4-BE49-F238E27FC236}">
                  <a16:creationId xmlns:a16="http://schemas.microsoft.com/office/drawing/2014/main" id="{8B3391D9-B1DE-4859-BFC5-767D6CFF29A9}"/>
                </a:ext>
              </a:extLst>
            </p:cNvPr>
            <p:cNvGrpSpPr>
              <a:grpSpLocks noChangeAspect="1"/>
            </p:cNvGrpSpPr>
            <p:nvPr/>
          </p:nvGrpSpPr>
          <p:grpSpPr>
            <a:xfrm>
              <a:off x="4446287" y="5257026"/>
              <a:ext cx="525011" cy="505379"/>
              <a:chOff x="5216175" y="2901971"/>
              <a:chExt cx="1715723" cy="1715723"/>
            </a:xfrm>
          </p:grpSpPr>
          <p:sp>
            <p:nvSpPr>
              <p:cNvPr id="35" name="Oval 103">
                <a:extLst>
                  <a:ext uri="{FF2B5EF4-FFF2-40B4-BE49-F238E27FC236}">
                    <a16:creationId xmlns:a16="http://schemas.microsoft.com/office/drawing/2014/main" id="{B5DE36A6-3872-4446-8FEE-29F7F6755123}"/>
                  </a:ext>
                </a:extLst>
              </p:cNvPr>
              <p:cNvSpPr/>
              <p:nvPr/>
            </p:nvSpPr>
            <p:spPr bwMode="auto">
              <a:xfrm>
                <a:off x="5216175" y="2901971"/>
                <a:ext cx="1715723" cy="1715723"/>
              </a:xfrm>
              <a:prstGeom prst="ellipse">
                <a:avLst/>
              </a:prstGeom>
              <a:solidFill>
                <a:srgbClr val="5C005C"/>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6" name="Group 4">
                <a:extLst>
                  <a:ext uri="{FF2B5EF4-FFF2-40B4-BE49-F238E27FC236}">
                    <a16:creationId xmlns:a16="http://schemas.microsoft.com/office/drawing/2014/main" id="{1742B0DE-29C3-4527-BC4B-2DAE86CCF750}"/>
                  </a:ext>
                </a:extLst>
              </p:cNvPr>
              <p:cNvGrpSpPr>
                <a:grpSpLocks noChangeAspect="1"/>
              </p:cNvGrpSpPr>
              <p:nvPr/>
            </p:nvGrpSpPr>
            <p:grpSpPr bwMode="auto">
              <a:xfrm>
                <a:off x="5681957" y="3458106"/>
                <a:ext cx="784088" cy="603380"/>
                <a:chOff x="2880" y="2176"/>
                <a:chExt cx="256" cy="197"/>
              </a:xfrm>
              <a:solidFill>
                <a:srgbClr val="D2D2D2"/>
              </a:solidFill>
            </p:grpSpPr>
            <p:sp>
              <p:nvSpPr>
                <p:cNvPr id="37" name="Freeform 5">
                  <a:extLst>
                    <a:ext uri="{FF2B5EF4-FFF2-40B4-BE49-F238E27FC236}">
                      <a16:creationId xmlns:a16="http://schemas.microsoft.com/office/drawing/2014/main" id="{D62B79F4-74FA-4AD2-BD91-D9F6661B1ED4}"/>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 name="Freeform 6">
                  <a:extLst>
                    <a:ext uri="{FF2B5EF4-FFF2-40B4-BE49-F238E27FC236}">
                      <a16:creationId xmlns:a16="http://schemas.microsoft.com/office/drawing/2014/main" id="{DB5258DA-0870-4228-B79E-F5C77C63E831}"/>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 name="Freeform 7">
                  <a:extLst>
                    <a:ext uri="{FF2B5EF4-FFF2-40B4-BE49-F238E27FC236}">
                      <a16:creationId xmlns:a16="http://schemas.microsoft.com/office/drawing/2014/main" id="{9EE3A61D-E9DC-4B48-84EA-70D5B580B1F6}"/>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0" name="Freeform 8">
                  <a:extLst>
                    <a:ext uri="{FF2B5EF4-FFF2-40B4-BE49-F238E27FC236}">
                      <a16:creationId xmlns:a16="http://schemas.microsoft.com/office/drawing/2014/main" id="{B04C4D23-6BF7-48DD-A7E6-D345F4E3468E}"/>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1" name="Freeform 9">
                  <a:extLst>
                    <a:ext uri="{FF2B5EF4-FFF2-40B4-BE49-F238E27FC236}">
                      <a16:creationId xmlns:a16="http://schemas.microsoft.com/office/drawing/2014/main" id="{BEFFDACB-BDBF-4B16-A317-496E3695A066}"/>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328489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92F623-7DBC-4641-99D3-AC64D7B8164C}"/>
              </a:ext>
            </a:extLst>
          </p:cNvPr>
          <p:cNvSpPr/>
          <p:nvPr/>
        </p:nvSpPr>
        <p:spPr bwMode="auto">
          <a:xfrm>
            <a:off x="8404448" y="4621398"/>
            <a:ext cx="2885015" cy="202882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1989EC0F-D879-48FB-A658-1AB18D63D555}"/>
              </a:ext>
            </a:extLst>
          </p:cNvPr>
          <p:cNvSpPr txBox="1"/>
          <p:nvPr/>
        </p:nvSpPr>
        <p:spPr>
          <a:xfrm>
            <a:off x="828040" y="828734"/>
            <a:ext cx="6366510"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Bring in your unique business data: Historical </a:t>
            </a:r>
            <a:r>
              <a:rPr kumimoji="0" lang="en-US" sz="2800" b="0" i="0" u="none" strike="noStrike" kern="1200" cap="none" spc="0" normalizeH="0" baseline="0" noProof="0" dirty="0">
                <a:ln>
                  <a:noFill/>
                </a:ln>
                <a:solidFill>
                  <a:srgbClr val="000000"/>
                </a:solidFill>
                <a:effectLst/>
                <a:uLnTx/>
                <a:uFillTx/>
                <a:latin typeface="Segoe UI"/>
                <a:ea typeface="+mn-ea"/>
                <a:cs typeface="+mn-cs"/>
              </a:rPr>
              <a:t>outcomes and data</a:t>
            </a:r>
            <a:endPar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516189"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your unique AI classification model</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40" y="5178098"/>
            <a:ext cx="5757804"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Enhance your apps or flows with your predictions </a:t>
            </a:r>
          </a:p>
        </p:txBody>
      </p:sp>
      <p:pic>
        <p:nvPicPr>
          <p:cNvPr id="2" name="Picture 1">
            <a:extLst>
              <a:ext uri="{FF2B5EF4-FFF2-40B4-BE49-F238E27FC236}">
                <a16:creationId xmlns:a16="http://schemas.microsoft.com/office/drawing/2014/main" id="{347E75C9-C2F8-4CF1-87EE-53C4FFE46AF6}"/>
              </a:ext>
            </a:extLst>
          </p:cNvPr>
          <p:cNvPicPr>
            <a:picLocks noChangeAspect="1"/>
          </p:cNvPicPr>
          <p:nvPr/>
        </p:nvPicPr>
        <p:blipFill>
          <a:blip r:embed="rId3"/>
          <a:stretch>
            <a:fillRect/>
          </a:stretch>
        </p:blipFill>
        <p:spPr>
          <a:xfrm>
            <a:off x="8392788" y="371149"/>
            <a:ext cx="2746185" cy="1776943"/>
          </a:xfrm>
          <a:prstGeom prst="rect">
            <a:avLst/>
          </a:prstGeom>
        </p:spPr>
      </p:pic>
      <p:pic>
        <p:nvPicPr>
          <p:cNvPr id="3" name="Picture 2">
            <a:extLst>
              <a:ext uri="{FF2B5EF4-FFF2-40B4-BE49-F238E27FC236}">
                <a16:creationId xmlns:a16="http://schemas.microsoft.com/office/drawing/2014/main" id="{91AC8CEE-5C72-4834-A846-5BDCFE6D1FB4}"/>
              </a:ext>
            </a:extLst>
          </p:cNvPr>
          <p:cNvPicPr>
            <a:picLocks noChangeAspect="1"/>
          </p:cNvPicPr>
          <p:nvPr/>
        </p:nvPicPr>
        <p:blipFill>
          <a:blip r:embed="rId4"/>
          <a:stretch>
            <a:fillRect/>
          </a:stretch>
        </p:blipFill>
        <p:spPr>
          <a:xfrm>
            <a:off x="8392788" y="2611956"/>
            <a:ext cx="2885015" cy="1776944"/>
          </a:xfrm>
          <a:prstGeom prst="rect">
            <a:avLst/>
          </a:prstGeom>
        </p:spPr>
      </p:pic>
      <p:pic>
        <p:nvPicPr>
          <p:cNvPr id="95" name="AI Builder logo" descr="A close up of a logo&#10;&#10;Description automatically generated">
            <a:extLst>
              <a:ext uri="{FF2B5EF4-FFF2-40B4-BE49-F238E27FC236}">
                <a16:creationId xmlns:a16="http://schemas.microsoft.com/office/drawing/2014/main" id="{F8FC10DF-A71F-4F61-BBD2-FB2E2FF6D9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4149" y="5854532"/>
            <a:ext cx="659269" cy="659269"/>
          </a:xfrm>
          <a:prstGeom prst="rect">
            <a:avLst/>
          </a:prstGeom>
        </p:spPr>
      </p:pic>
      <p:grpSp>
        <p:nvGrpSpPr>
          <p:cNvPr id="66" name="Group 65">
            <a:extLst>
              <a:ext uri="{FF2B5EF4-FFF2-40B4-BE49-F238E27FC236}">
                <a16:creationId xmlns:a16="http://schemas.microsoft.com/office/drawing/2014/main" id="{9786F612-EC65-41F5-A958-EDA47C27D1A3}"/>
              </a:ext>
            </a:extLst>
          </p:cNvPr>
          <p:cNvGrpSpPr/>
          <p:nvPr/>
        </p:nvGrpSpPr>
        <p:grpSpPr>
          <a:xfrm>
            <a:off x="9163418" y="4852764"/>
            <a:ext cx="593832" cy="861775"/>
            <a:chOff x="3619597" y="2534509"/>
            <a:chExt cx="781775" cy="1178590"/>
          </a:xfrm>
        </p:grpSpPr>
        <p:grpSp>
          <p:nvGrpSpPr>
            <p:cNvPr id="67" name="Group 102">
              <a:extLst>
                <a:ext uri="{FF2B5EF4-FFF2-40B4-BE49-F238E27FC236}">
                  <a16:creationId xmlns:a16="http://schemas.microsoft.com/office/drawing/2014/main" id="{AF487FB3-ADD4-455F-AD44-5E5A4475B490}"/>
                </a:ext>
              </a:extLst>
            </p:cNvPr>
            <p:cNvGrpSpPr>
              <a:grpSpLocks noChangeAspect="1"/>
            </p:cNvGrpSpPr>
            <p:nvPr/>
          </p:nvGrpSpPr>
          <p:grpSpPr>
            <a:xfrm>
              <a:off x="3619597" y="2534509"/>
              <a:ext cx="781775" cy="781775"/>
              <a:chOff x="5216175" y="2901971"/>
              <a:chExt cx="1715723" cy="1715723"/>
            </a:xfrm>
          </p:grpSpPr>
          <p:sp>
            <p:nvSpPr>
              <p:cNvPr id="70" name="Oval 103">
                <a:extLst>
                  <a:ext uri="{FF2B5EF4-FFF2-40B4-BE49-F238E27FC236}">
                    <a16:creationId xmlns:a16="http://schemas.microsoft.com/office/drawing/2014/main" id="{CE474905-C480-4E3B-AADC-C25C7524A538}"/>
                  </a:ext>
                </a:extLst>
              </p:cNvPr>
              <p:cNvSpPr/>
              <p:nvPr/>
            </p:nvSpPr>
            <p:spPr bwMode="auto">
              <a:xfrm>
                <a:off x="5216175" y="2901971"/>
                <a:ext cx="1715723" cy="1715723"/>
              </a:xfrm>
              <a:prstGeom prst="ellipse">
                <a:avLst/>
              </a:prstGeom>
              <a:solidFill>
                <a:srgbClr val="5C005C"/>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1" name="Group 4">
                <a:extLst>
                  <a:ext uri="{FF2B5EF4-FFF2-40B4-BE49-F238E27FC236}">
                    <a16:creationId xmlns:a16="http://schemas.microsoft.com/office/drawing/2014/main" id="{2EF68C74-18DE-450E-B4D0-944F0D864DA8}"/>
                  </a:ext>
                </a:extLst>
              </p:cNvPr>
              <p:cNvGrpSpPr>
                <a:grpSpLocks noChangeAspect="1"/>
              </p:cNvGrpSpPr>
              <p:nvPr/>
            </p:nvGrpSpPr>
            <p:grpSpPr bwMode="auto">
              <a:xfrm>
                <a:off x="5681957" y="3458106"/>
                <a:ext cx="784088" cy="603380"/>
                <a:chOff x="2880" y="2176"/>
                <a:chExt cx="256" cy="197"/>
              </a:xfrm>
              <a:solidFill>
                <a:srgbClr val="D2D2D2"/>
              </a:solidFill>
            </p:grpSpPr>
            <p:sp>
              <p:nvSpPr>
                <p:cNvPr id="73" name="Freeform 5">
                  <a:extLst>
                    <a:ext uri="{FF2B5EF4-FFF2-40B4-BE49-F238E27FC236}">
                      <a16:creationId xmlns:a16="http://schemas.microsoft.com/office/drawing/2014/main" id="{D47D1632-6CBA-43F4-BE8C-A46624F84146}"/>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5" name="Freeform 6">
                  <a:extLst>
                    <a:ext uri="{FF2B5EF4-FFF2-40B4-BE49-F238E27FC236}">
                      <a16:creationId xmlns:a16="http://schemas.microsoft.com/office/drawing/2014/main" id="{E330B9CD-3D4A-4252-A65D-64EFF7F151C8}"/>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6" name="Freeform 7">
                  <a:extLst>
                    <a:ext uri="{FF2B5EF4-FFF2-40B4-BE49-F238E27FC236}">
                      <a16:creationId xmlns:a16="http://schemas.microsoft.com/office/drawing/2014/main" id="{F716842C-2919-46DC-A99A-3E3AF105273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7" name="Freeform 8">
                  <a:extLst>
                    <a:ext uri="{FF2B5EF4-FFF2-40B4-BE49-F238E27FC236}">
                      <a16:creationId xmlns:a16="http://schemas.microsoft.com/office/drawing/2014/main" id="{1EC5B600-2A5E-46AA-958F-76F7082FF02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1" name="Freeform 9">
                  <a:extLst>
                    <a:ext uri="{FF2B5EF4-FFF2-40B4-BE49-F238E27FC236}">
                      <a16:creationId xmlns:a16="http://schemas.microsoft.com/office/drawing/2014/main" id="{7702203E-44C5-4C0F-8227-D41474512392}"/>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68" name="Rectangle 67">
              <a:extLst>
                <a:ext uri="{FF2B5EF4-FFF2-40B4-BE49-F238E27FC236}">
                  <a16:creationId xmlns:a16="http://schemas.microsoft.com/office/drawing/2014/main" id="{331D8D8D-53F0-4842-A671-06F0036183EC}"/>
                </a:ext>
              </a:extLst>
            </p:cNvPr>
            <p:cNvSpPr/>
            <p:nvPr/>
          </p:nvSpPr>
          <p:spPr bwMode="auto">
            <a:xfrm>
              <a:off x="4010452" y="3463800"/>
              <a:ext cx="64"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896129" rtl="0" eaLnBrk="1" fontAlgn="auto" latinLnBrk="0" hangingPunct="1">
                <a:lnSpc>
                  <a:spcPct val="90000"/>
                </a:lnSpc>
                <a:spcBef>
                  <a:spcPts val="0"/>
                </a:spcBef>
                <a:spcAft>
                  <a:spcPts val="575"/>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grpSp>
      <p:grpSp>
        <p:nvGrpSpPr>
          <p:cNvPr id="83" name="Group 142">
            <a:extLst>
              <a:ext uri="{FF2B5EF4-FFF2-40B4-BE49-F238E27FC236}">
                <a16:creationId xmlns:a16="http://schemas.microsoft.com/office/drawing/2014/main" id="{F8AC97E6-0F7C-411D-B56C-DD2A3BB1B738}"/>
              </a:ext>
            </a:extLst>
          </p:cNvPr>
          <p:cNvGrpSpPr/>
          <p:nvPr/>
        </p:nvGrpSpPr>
        <p:grpSpPr>
          <a:xfrm>
            <a:off x="10614473" y="4852764"/>
            <a:ext cx="593832" cy="571627"/>
            <a:chOff x="4726930" y="4471473"/>
            <a:chExt cx="703088" cy="703088"/>
          </a:xfrm>
          <a:effectLst/>
        </p:grpSpPr>
        <p:sp>
          <p:nvSpPr>
            <p:cNvPr id="91" name="Oval 143">
              <a:extLst>
                <a:ext uri="{FF2B5EF4-FFF2-40B4-BE49-F238E27FC236}">
                  <a16:creationId xmlns:a16="http://schemas.microsoft.com/office/drawing/2014/main" id="{8507017C-87CC-4EF1-B8B8-70617FCDCEC8}"/>
                </a:ext>
              </a:extLst>
            </p:cNvPr>
            <p:cNvSpPr/>
            <p:nvPr/>
          </p:nvSpPr>
          <p:spPr bwMode="auto">
            <a:xfrm>
              <a:off x="4726930" y="4471473"/>
              <a:ext cx="703088" cy="703088"/>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2" name="Group 144">
              <a:extLst>
                <a:ext uri="{FF2B5EF4-FFF2-40B4-BE49-F238E27FC236}">
                  <a16:creationId xmlns:a16="http://schemas.microsoft.com/office/drawing/2014/main" id="{F8B7AD1B-31BF-4BE3-B857-826F0E9725E0}"/>
                </a:ext>
              </a:extLst>
            </p:cNvPr>
            <p:cNvGrpSpPr/>
            <p:nvPr/>
          </p:nvGrpSpPr>
          <p:grpSpPr>
            <a:xfrm>
              <a:off x="4902990" y="4689695"/>
              <a:ext cx="350968" cy="266644"/>
              <a:chOff x="-1146792" y="678443"/>
              <a:chExt cx="1017587" cy="773113"/>
            </a:xfrm>
            <a:solidFill>
              <a:srgbClr val="D2D2D2"/>
            </a:solidFill>
          </p:grpSpPr>
          <p:sp>
            <p:nvSpPr>
              <p:cNvPr id="93" name="Freeform 5">
                <a:extLst>
                  <a:ext uri="{FF2B5EF4-FFF2-40B4-BE49-F238E27FC236}">
                    <a16:creationId xmlns:a16="http://schemas.microsoft.com/office/drawing/2014/main" id="{86A7D53E-1689-4C11-B691-A2F5AA011EF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6">
                <a:extLst>
                  <a:ext uri="{FF2B5EF4-FFF2-40B4-BE49-F238E27FC236}">
                    <a16:creationId xmlns:a16="http://schemas.microsoft.com/office/drawing/2014/main" id="{EEEDCC45-F03D-4854-89DB-F5D7231A86C5}"/>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0315EF47-7413-488F-AFF5-97DD62A0BAA6}"/>
              </a:ext>
            </a:extLst>
          </p:cNvPr>
          <p:cNvCxnSpPr/>
          <p:nvPr/>
        </p:nvCxnSpPr>
        <p:spPr>
          <a:xfrm>
            <a:off x="9609035" y="5490737"/>
            <a:ext cx="318556" cy="29014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2D529E2-853B-469F-814C-E0319760CB0F}"/>
              </a:ext>
            </a:extLst>
          </p:cNvPr>
          <p:cNvCxnSpPr>
            <a:cxnSpLocks/>
          </p:cNvCxnSpPr>
          <p:nvPr/>
        </p:nvCxnSpPr>
        <p:spPr>
          <a:xfrm flipH="1">
            <a:off x="10496002" y="5456300"/>
            <a:ext cx="276453" cy="32458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D519DC55-2BA1-4D35-BA64-A992B6451B82}"/>
              </a:ext>
            </a:extLst>
          </p:cNvPr>
          <p:cNvCxnSpPr/>
          <p:nvPr/>
        </p:nvCxnSpPr>
        <p:spPr>
          <a:xfrm>
            <a:off x="9324631" y="6144255"/>
            <a:ext cx="29557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9406993D-44B9-43DC-B24C-27C46BC68B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98495" y="5790930"/>
            <a:ext cx="655891" cy="655891"/>
          </a:xfrm>
          <a:prstGeom prst="rect">
            <a:avLst/>
          </a:prstGeom>
        </p:spPr>
      </p:pic>
      <p:sp>
        <p:nvSpPr>
          <p:cNvPr id="29" name="Database_EFC7" title="Icon of a cylinder">
            <a:extLst>
              <a:ext uri="{FF2B5EF4-FFF2-40B4-BE49-F238E27FC236}">
                <a16:creationId xmlns:a16="http://schemas.microsoft.com/office/drawing/2014/main" id="{F2B8BEF5-8A45-4A85-B334-CAD948BCDFC0}"/>
              </a:ext>
            </a:extLst>
          </p:cNvPr>
          <p:cNvSpPr>
            <a:spLocks noChangeAspect="1" noEditPoints="1"/>
          </p:cNvSpPr>
          <p:nvPr/>
        </p:nvSpPr>
        <p:spPr bwMode="auto">
          <a:xfrm>
            <a:off x="11403720" y="923453"/>
            <a:ext cx="517244" cy="67233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6481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53E6-DB72-40A0-B58F-6495DA1182DC}"/>
              </a:ext>
            </a:extLst>
          </p:cNvPr>
          <p:cNvSpPr>
            <a:spLocks noGrp="1"/>
          </p:cNvSpPr>
          <p:nvPr>
            <p:ph type="title"/>
          </p:nvPr>
        </p:nvSpPr>
        <p:spPr/>
        <p:txBody>
          <a:bodyPr/>
          <a:lstStyle/>
          <a:p>
            <a:r>
              <a:rPr lang="en-US" b="1" dirty="0">
                <a:ea typeface="+mj-lt"/>
                <a:cs typeface="+mj-lt"/>
              </a:rPr>
              <a:t>Form processing</a:t>
            </a:r>
            <a:endParaRPr lang="en-US" dirty="0"/>
          </a:p>
        </p:txBody>
      </p:sp>
      <p:sp>
        <p:nvSpPr>
          <p:cNvPr id="4" name="TextBox 3">
            <a:extLst>
              <a:ext uri="{FF2B5EF4-FFF2-40B4-BE49-F238E27FC236}">
                <a16:creationId xmlns:a16="http://schemas.microsoft.com/office/drawing/2014/main" id="{89391564-6094-4142-BAB0-6F03C95CD887}"/>
              </a:ext>
            </a:extLst>
          </p:cNvPr>
          <p:cNvSpPr txBox="1"/>
          <p:nvPr/>
        </p:nvSpPr>
        <p:spPr>
          <a:xfrm>
            <a:off x="603631" y="4169990"/>
            <a:ext cx="6217664" cy="2215991"/>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Digitize your Forms to extract information, </a:t>
            </a:r>
            <a:endParaRPr kumimoji="0" 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store or process them​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Extract tax form information from PDF files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Extract invoice information from camera</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pic>
        <p:nvPicPr>
          <p:cNvPr id="3" name="Picture 2">
            <a:extLst>
              <a:ext uri="{FF2B5EF4-FFF2-40B4-BE49-F238E27FC236}">
                <a16:creationId xmlns:a16="http://schemas.microsoft.com/office/drawing/2014/main" id="{B4C4848B-FFE5-4DAF-8991-34521536EC76}"/>
              </a:ext>
            </a:extLst>
          </p:cNvPr>
          <p:cNvPicPr>
            <a:picLocks noChangeAspect="1"/>
          </p:cNvPicPr>
          <p:nvPr/>
        </p:nvPicPr>
        <p:blipFill>
          <a:blip r:embed="rId3"/>
          <a:stretch>
            <a:fillRect/>
          </a:stretch>
        </p:blipFill>
        <p:spPr>
          <a:xfrm>
            <a:off x="588263" y="1198190"/>
            <a:ext cx="3124200" cy="2495550"/>
          </a:xfrm>
          <a:prstGeom prst="rect">
            <a:avLst/>
          </a:prstGeom>
        </p:spPr>
      </p:pic>
      <p:sp>
        <p:nvSpPr>
          <p:cNvPr id="8" name="Rectangle 7">
            <a:extLst>
              <a:ext uri="{FF2B5EF4-FFF2-40B4-BE49-F238E27FC236}">
                <a16:creationId xmlns:a16="http://schemas.microsoft.com/office/drawing/2014/main" id="{EFBD3983-F286-46A1-BF31-4882016F4263}"/>
              </a:ext>
            </a:extLst>
          </p:cNvPr>
          <p:cNvSpPr/>
          <p:nvPr/>
        </p:nvSpPr>
        <p:spPr bwMode="auto">
          <a:xfrm>
            <a:off x="7391400" y="0"/>
            <a:ext cx="48006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5A09D210-F44E-48F5-9090-61674C2BE4A0}"/>
              </a:ext>
            </a:extLst>
          </p:cNvPr>
          <p:cNvCxnSpPr>
            <a:cxnSpLocks/>
          </p:cNvCxnSpPr>
          <p:nvPr/>
        </p:nvCxnSpPr>
        <p:spPr>
          <a:xfrm flipV="1">
            <a:off x="9419956" y="2892450"/>
            <a:ext cx="0" cy="60135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D4CC513-407D-4DEE-BD7C-92E314F5E0F0}"/>
              </a:ext>
            </a:extLst>
          </p:cNvPr>
          <p:cNvCxnSpPr>
            <a:cxnSpLocks/>
          </p:cNvCxnSpPr>
          <p:nvPr/>
        </p:nvCxnSpPr>
        <p:spPr>
          <a:xfrm flipV="1">
            <a:off x="9419956" y="4593932"/>
            <a:ext cx="0" cy="60135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C10D26A-BFAB-4B71-BBDE-1A733FBA4C77}"/>
              </a:ext>
            </a:extLst>
          </p:cNvPr>
          <p:cNvGrpSpPr/>
          <p:nvPr/>
        </p:nvGrpSpPr>
        <p:grpSpPr>
          <a:xfrm>
            <a:off x="9022517" y="3740650"/>
            <a:ext cx="794878" cy="848519"/>
            <a:chOff x="6752086" y="2134394"/>
            <a:chExt cx="794878" cy="848519"/>
          </a:xfrm>
        </p:grpSpPr>
        <p:sp>
          <p:nvSpPr>
            <p:cNvPr id="12" name="people_4" title="Icon of a person">
              <a:extLst>
                <a:ext uri="{FF2B5EF4-FFF2-40B4-BE49-F238E27FC236}">
                  <a16:creationId xmlns:a16="http://schemas.microsoft.com/office/drawing/2014/main" id="{68A6F763-FEEA-4C00-BE69-287C0AE3AD72}"/>
                </a:ext>
              </a:extLst>
            </p:cNvPr>
            <p:cNvSpPr>
              <a:spLocks noChangeAspect="1" noEditPoints="1"/>
            </p:cNvSpPr>
            <p:nvPr/>
          </p:nvSpPr>
          <p:spPr bwMode="auto">
            <a:xfrm>
              <a:off x="6879777" y="2134394"/>
              <a:ext cx="556254" cy="621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Laptop_E770" title="Icon of a laptop">
              <a:extLst>
                <a:ext uri="{FF2B5EF4-FFF2-40B4-BE49-F238E27FC236}">
                  <a16:creationId xmlns:a16="http://schemas.microsoft.com/office/drawing/2014/main" id="{9CFB2914-1F97-406B-B8B7-9A49A6BF5D94}"/>
                </a:ext>
              </a:extLst>
            </p:cNvPr>
            <p:cNvSpPr>
              <a:spLocks noChangeAspect="1" noEditPoints="1"/>
            </p:cNvSpPr>
            <p:nvPr/>
          </p:nvSpPr>
          <p:spPr bwMode="auto">
            <a:xfrm>
              <a:off x="6929304" y="2603736"/>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FB4B6DDC-8630-4924-BB87-625FA6EB7A72}"/>
                </a:ext>
              </a:extLst>
            </p:cNvPr>
            <p:cNvSpPr/>
            <p:nvPr/>
          </p:nvSpPr>
          <p:spPr bwMode="auto">
            <a:xfrm>
              <a:off x="6752086" y="2824163"/>
              <a:ext cx="794878" cy="158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D867997E-5B4F-42D3-9456-77B2FEB17266}"/>
                </a:ext>
              </a:extLst>
            </p:cNvPr>
            <p:cNvCxnSpPr/>
            <p:nvPr/>
          </p:nvCxnSpPr>
          <p:spPr>
            <a:xfrm>
              <a:off x="6905565" y="2816227"/>
              <a:ext cx="504678"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 name="Database_EFC7" title="Icon of a cylinder">
            <a:extLst>
              <a:ext uri="{FF2B5EF4-FFF2-40B4-BE49-F238E27FC236}">
                <a16:creationId xmlns:a16="http://schemas.microsoft.com/office/drawing/2014/main" id="{52BC7A54-1C13-4E63-83F6-C6E5223A9F6E}"/>
              </a:ext>
            </a:extLst>
          </p:cNvPr>
          <p:cNvSpPr>
            <a:spLocks noChangeAspect="1" noEditPoints="1"/>
          </p:cNvSpPr>
          <p:nvPr/>
        </p:nvSpPr>
        <p:spPr bwMode="auto">
          <a:xfrm>
            <a:off x="9161334" y="5406550"/>
            <a:ext cx="517244" cy="67233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CRMArticles_EFF5" title="Icon of two documents stacked together with writing on them">
            <a:extLst>
              <a:ext uri="{FF2B5EF4-FFF2-40B4-BE49-F238E27FC236}">
                <a16:creationId xmlns:a16="http://schemas.microsoft.com/office/drawing/2014/main" id="{CA511DF5-D720-4FBD-93D3-6FBE20A5AFCC}"/>
              </a:ext>
            </a:extLst>
          </p:cNvPr>
          <p:cNvSpPr>
            <a:spLocks noChangeAspect="1" noEditPoints="1"/>
          </p:cNvSpPr>
          <p:nvPr/>
        </p:nvSpPr>
        <p:spPr bwMode="auto">
          <a:xfrm>
            <a:off x="8288720" y="988125"/>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CRMArticles_EFF5" title="Icon of two documents stacked together with writing on them">
            <a:extLst>
              <a:ext uri="{FF2B5EF4-FFF2-40B4-BE49-F238E27FC236}">
                <a16:creationId xmlns:a16="http://schemas.microsoft.com/office/drawing/2014/main" id="{A2DA115F-A050-4487-8E28-74193567EF0B}"/>
              </a:ext>
            </a:extLst>
          </p:cNvPr>
          <p:cNvSpPr>
            <a:spLocks noChangeAspect="1" noEditPoints="1"/>
          </p:cNvSpPr>
          <p:nvPr/>
        </p:nvSpPr>
        <p:spPr bwMode="auto">
          <a:xfrm>
            <a:off x="9102987" y="988125"/>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CRMArticles_EFF5" title="Icon of two documents stacked together with writing on them">
            <a:extLst>
              <a:ext uri="{FF2B5EF4-FFF2-40B4-BE49-F238E27FC236}">
                <a16:creationId xmlns:a16="http://schemas.microsoft.com/office/drawing/2014/main" id="{F0122A30-AC12-4113-9279-61D0E6CC37BE}"/>
              </a:ext>
            </a:extLst>
          </p:cNvPr>
          <p:cNvSpPr>
            <a:spLocks noChangeAspect="1" noEditPoints="1"/>
          </p:cNvSpPr>
          <p:nvPr/>
        </p:nvSpPr>
        <p:spPr bwMode="auto">
          <a:xfrm>
            <a:off x="9917402" y="988125"/>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CRMArticles_EFF5" title="Icon of two documents stacked together with writing on them">
            <a:extLst>
              <a:ext uri="{FF2B5EF4-FFF2-40B4-BE49-F238E27FC236}">
                <a16:creationId xmlns:a16="http://schemas.microsoft.com/office/drawing/2014/main" id="{D64D01BC-0E39-47E4-B1EF-D075106AA44B}"/>
              </a:ext>
            </a:extLst>
          </p:cNvPr>
          <p:cNvSpPr>
            <a:spLocks noChangeAspect="1" noEditPoints="1"/>
          </p:cNvSpPr>
          <p:nvPr/>
        </p:nvSpPr>
        <p:spPr bwMode="auto">
          <a:xfrm>
            <a:off x="8288720" y="1929806"/>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CRMArticles_EFF5" title="Icon of two documents stacked together with writing on them">
            <a:extLst>
              <a:ext uri="{FF2B5EF4-FFF2-40B4-BE49-F238E27FC236}">
                <a16:creationId xmlns:a16="http://schemas.microsoft.com/office/drawing/2014/main" id="{83F11D5F-F70A-44E2-86C6-BF518FF4A8F4}"/>
              </a:ext>
            </a:extLst>
          </p:cNvPr>
          <p:cNvSpPr>
            <a:spLocks noChangeAspect="1" noEditPoints="1"/>
          </p:cNvSpPr>
          <p:nvPr/>
        </p:nvSpPr>
        <p:spPr bwMode="auto">
          <a:xfrm>
            <a:off x="9103061" y="1929806"/>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CRMArticles_EFF5" title="Icon of two documents stacked together with writing on them">
            <a:extLst>
              <a:ext uri="{FF2B5EF4-FFF2-40B4-BE49-F238E27FC236}">
                <a16:creationId xmlns:a16="http://schemas.microsoft.com/office/drawing/2014/main" id="{77A45F82-B819-454F-9CA3-19AA657CBF00}"/>
              </a:ext>
            </a:extLst>
          </p:cNvPr>
          <p:cNvSpPr>
            <a:spLocks noChangeAspect="1" noEditPoints="1"/>
          </p:cNvSpPr>
          <p:nvPr/>
        </p:nvSpPr>
        <p:spPr bwMode="auto">
          <a:xfrm>
            <a:off x="9917402" y="1929806"/>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903E7A0-779D-48E2-A077-A691C618687C}"/>
              </a:ext>
            </a:extLst>
          </p:cNvPr>
          <p:cNvGrpSpPr/>
          <p:nvPr/>
        </p:nvGrpSpPr>
        <p:grpSpPr>
          <a:xfrm>
            <a:off x="9882797" y="3588933"/>
            <a:ext cx="520794" cy="462658"/>
            <a:chOff x="11132692" y="3482786"/>
            <a:chExt cx="587821" cy="522204"/>
          </a:xfrm>
        </p:grpSpPr>
        <p:grpSp>
          <p:nvGrpSpPr>
            <p:cNvPr id="24" name="Group 23">
              <a:extLst>
                <a:ext uri="{FF2B5EF4-FFF2-40B4-BE49-F238E27FC236}">
                  <a16:creationId xmlns:a16="http://schemas.microsoft.com/office/drawing/2014/main" id="{04AE43AF-5F0B-4471-8AD2-7FDB86F52946}"/>
                </a:ext>
              </a:extLst>
            </p:cNvPr>
            <p:cNvGrpSpPr/>
            <p:nvPr/>
          </p:nvGrpSpPr>
          <p:grpSpPr>
            <a:xfrm>
              <a:off x="11232225" y="3631176"/>
              <a:ext cx="433219" cy="114300"/>
              <a:chOff x="8067675" y="4105275"/>
              <a:chExt cx="433219" cy="114300"/>
            </a:xfrm>
          </p:grpSpPr>
          <p:cxnSp>
            <p:nvCxnSpPr>
              <p:cNvPr id="26" name="Straight Connector 25">
                <a:extLst>
                  <a:ext uri="{FF2B5EF4-FFF2-40B4-BE49-F238E27FC236}">
                    <a16:creationId xmlns:a16="http://schemas.microsoft.com/office/drawing/2014/main" id="{ED6C8D45-9736-4C53-81BF-C595933493E0}"/>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0F8B8A4-2ECA-40F6-968F-FA51EB78A633}"/>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776A4E6-0101-4333-BF07-27C2CA64B99D}"/>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80D0D99-BAB0-4ECE-BAA2-71FE2C14F53B}"/>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0231F82-E9B2-4FEB-83DE-A70C109B47FC}"/>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 name="speech_2" title="Icon of a chat bubble">
              <a:extLst>
                <a:ext uri="{FF2B5EF4-FFF2-40B4-BE49-F238E27FC236}">
                  <a16:creationId xmlns:a16="http://schemas.microsoft.com/office/drawing/2014/main" id="{6E9CD167-40FD-413A-909C-2A1232B19B2E}"/>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DB869A66-1E03-4A8F-99D4-E4F56A380D3D}"/>
              </a:ext>
            </a:extLst>
          </p:cNvPr>
          <p:cNvGrpSpPr/>
          <p:nvPr/>
        </p:nvGrpSpPr>
        <p:grpSpPr>
          <a:xfrm>
            <a:off x="10143194" y="4051591"/>
            <a:ext cx="520794" cy="462658"/>
            <a:chOff x="11132692" y="3482786"/>
            <a:chExt cx="587821" cy="522204"/>
          </a:xfrm>
        </p:grpSpPr>
        <p:grpSp>
          <p:nvGrpSpPr>
            <p:cNvPr id="32" name="Group 31">
              <a:extLst>
                <a:ext uri="{FF2B5EF4-FFF2-40B4-BE49-F238E27FC236}">
                  <a16:creationId xmlns:a16="http://schemas.microsoft.com/office/drawing/2014/main" id="{2EF40E54-2D3C-42C4-9302-7478467E747F}"/>
                </a:ext>
              </a:extLst>
            </p:cNvPr>
            <p:cNvGrpSpPr/>
            <p:nvPr/>
          </p:nvGrpSpPr>
          <p:grpSpPr>
            <a:xfrm>
              <a:off x="11232225" y="3631176"/>
              <a:ext cx="433219" cy="114300"/>
              <a:chOff x="8067675" y="4105275"/>
              <a:chExt cx="433219" cy="114300"/>
            </a:xfrm>
          </p:grpSpPr>
          <p:cxnSp>
            <p:nvCxnSpPr>
              <p:cNvPr id="34" name="Straight Connector 33">
                <a:extLst>
                  <a:ext uri="{FF2B5EF4-FFF2-40B4-BE49-F238E27FC236}">
                    <a16:creationId xmlns:a16="http://schemas.microsoft.com/office/drawing/2014/main" id="{72D961D1-547C-43FE-94ED-EE0FCF0B2397}"/>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C0B993-22A1-41EB-8323-D4FE9246FD3E}"/>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1D31ADA-1DDB-42CB-BCB5-97AEF2B2A0B2}"/>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DD5C1B8-E413-4AC8-A61C-96AD95861B22}"/>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2EF5197-BD3D-4AC3-8AB3-E5475BF2BC7E}"/>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3" name="speech_2" title="Icon of a chat bubble">
              <a:extLst>
                <a:ext uri="{FF2B5EF4-FFF2-40B4-BE49-F238E27FC236}">
                  <a16:creationId xmlns:a16="http://schemas.microsoft.com/office/drawing/2014/main" id="{C66F3D6E-F9F2-47B1-A0E7-30544019BF95}"/>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BAD7E7F4-285B-467C-ACDC-C29A02C95EF4}"/>
              </a:ext>
            </a:extLst>
          </p:cNvPr>
          <p:cNvGrpSpPr/>
          <p:nvPr/>
        </p:nvGrpSpPr>
        <p:grpSpPr>
          <a:xfrm flipH="1">
            <a:off x="8455124" y="3588933"/>
            <a:ext cx="520794" cy="462658"/>
            <a:chOff x="11132692" y="3482786"/>
            <a:chExt cx="587821" cy="522204"/>
          </a:xfrm>
        </p:grpSpPr>
        <p:grpSp>
          <p:nvGrpSpPr>
            <p:cNvPr id="40" name="Group 39">
              <a:extLst>
                <a:ext uri="{FF2B5EF4-FFF2-40B4-BE49-F238E27FC236}">
                  <a16:creationId xmlns:a16="http://schemas.microsoft.com/office/drawing/2014/main" id="{18F7902D-C88D-4469-9F58-1FB653E6CD61}"/>
                </a:ext>
              </a:extLst>
            </p:cNvPr>
            <p:cNvGrpSpPr/>
            <p:nvPr/>
          </p:nvGrpSpPr>
          <p:grpSpPr>
            <a:xfrm>
              <a:off x="11232225" y="3631176"/>
              <a:ext cx="433219" cy="114300"/>
              <a:chOff x="8067675" y="4105275"/>
              <a:chExt cx="433219" cy="114300"/>
            </a:xfrm>
          </p:grpSpPr>
          <p:cxnSp>
            <p:nvCxnSpPr>
              <p:cNvPr id="42" name="Straight Connector 41">
                <a:extLst>
                  <a:ext uri="{FF2B5EF4-FFF2-40B4-BE49-F238E27FC236}">
                    <a16:creationId xmlns:a16="http://schemas.microsoft.com/office/drawing/2014/main" id="{A0E1469D-4D97-464E-ACA8-CE2A2AD8A919}"/>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CF5F56C-D6E1-4986-9040-345F2F10096A}"/>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F4E0126-FD5A-4C97-A727-EB7913D10F7A}"/>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B082F0A-FB6B-445C-B5C9-78BF42B1291B}"/>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8AC02BB-B9A4-4CBF-B575-2C16E186F5B1}"/>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1" name="speech_2" title="Icon of a chat bubble">
              <a:extLst>
                <a:ext uri="{FF2B5EF4-FFF2-40B4-BE49-F238E27FC236}">
                  <a16:creationId xmlns:a16="http://schemas.microsoft.com/office/drawing/2014/main" id="{F13E8485-7963-4643-8258-24FCCE140B64}"/>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F42C72B2-37AC-430D-A63F-E8145FE2A212}"/>
              </a:ext>
            </a:extLst>
          </p:cNvPr>
          <p:cNvGrpSpPr/>
          <p:nvPr/>
        </p:nvGrpSpPr>
        <p:grpSpPr>
          <a:xfrm flipH="1">
            <a:off x="8194727" y="4051591"/>
            <a:ext cx="520794" cy="462658"/>
            <a:chOff x="11132692" y="3482786"/>
            <a:chExt cx="587821" cy="522204"/>
          </a:xfrm>
        </p:grpSpPr>
        <p:grpSp>
          <p:nvGrpSpPr>
            <p:cNvPr id="48" name="Group 47">
              <a:extLst>
                <a:ext uri="{FF2B5EF4-FFF2-40B4-BE49-F238E27FC236}">
                  <a16:creationId xmlns:a16="http://schemas.microsoft.com/office/drawing/2014/main" id="{15AE43CF-56A8-4AB4-A7F0-67A244512578}"/>
                </a:ext>
              </a:extLst>
            </p:cNvPr>
            <p:cNvGrpSpPr/>
            <p:nvPr/>
          </p:nvGrpSpPr>
          <p:grpSpPr>
            <a:xfrm>
              <a:off x="11232225" y="3631176"/>
              <a:ext cx="433219" cy="114300"/>
              <a:chOff x="8067675" y="4105275"/>
              <a:chExt cx="433219" cy="114300"/>
            </a:xfrm>
          </p:grpSpPr>
          <p:cxnSp>
            <p:nvCxnSpPr>
              <p:cNvPr id="50" name="Straight Connector 49">
                <a:extLst>
                  <a:ext uri="{FF2B5EF4-FFF2-40B4-BE49-F238E27FC236}">
                    <a16:creationId xmlns:a16="http://schemas.microsoft.com/office/drawing/2014/main" id="{CFC4F97D-CD38-47FA-9D19-F075A99BA5C3}"/>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480577B-C5E9-494B-A08B-213722112A50}"/>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0937171-CFD4-417E-B8B2-B6E9A298FFF8}"/>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16A156B-8115-48C8-A9F3-0FB28FDADF6C}"/>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E143907-7040-4454-BE09-BC0A2BE24F71}"/>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9" name="speech_2" title="Icon of a chat bubble">
              <a:extLst>
                <a:ext uri="{FF2B5EF4-FFF2-40B4-BE49-F238E27FC236}">
                  <a16:creationId xmlns:a16="http://schemas.microsoft.com/office/drawing/2014/main" id="{DE7CCD27-A56C-42D4-8ABD-60BF2557D2E7}"/>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63835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500"/>
                                  </p:stCondLst>
                                  <p:childTnLst>
                                    <p:set>
                                      <p:cBhvr>
                                        <p:cTn id="11" dur="1" fill="hold">
                                          <p:stCondLst>
                                            <p:cond delay="0"/>
                                          </p:stCondLst>
                                        </p:cTn>
                                        <p:tgtEl>
                                          <p:spTgt spid="39"/>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500"/>
                                  </p:stCondLst>
                                  <p:childTnLst>
                                    <p:set>
                                      <p:cBhvr>
                                        <p:cTn id="14" dur="1" fill="hold">
                                          <p:stCondLst>
                                            <p:cond delay="0"/>
                                          </p:stCondLst>
                                        </p:cTn>
                                        <p:tgtEl>
                                          <p:spTgt spid="47"/>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nodeType="afterEffect">
                                  <p:stCondLst>
                                    <p:cond delay="500"/>
                                  </p:stCondLst>
                                  <p:childTnLst>
                                    <p:set>
                                      <p:cBhvr>
                                        <p:cTn id="17" dur="1" fill="hold">
                                          <p:stCondLst>
                                            <p:cond delay="0"/>
                                          </p:stCondLst>
                                        </p:cTn>
                                        <p:tgtEl>
                                          <p:spTgt spid="23"/>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nodeType="afterEffect">
                                  <p:stCondLst>
                                    <p:cond delay="500"/>
                                  </p:stCondLst>
                                  <p:childTnLst>
                                    <p:set>
                                      <p:cBhvr>
                                        <p:cTn id="20" dur="1" fill="hold">
                                          <p:stCondLst>
                                            <p:cond delay="0"/>
                                          </p:stCondLst>
                                        </p:cTn>
                                        <p:tgtEl>
                                          <p:spTgt spid="31"/>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nodeType="afterEffect">
                                  <p:stCondLst>
                                    <p:cond delay="500"/>
                                  </p:stCondLst>
                                  <p:childTnLst>
                                    <p:set>
                                      <p:cBhvr>
                                        <p:cTn id="23" dur="1" fill="hold">
                                          <p:stCondLst>
                                            <p:cond delay="0"/>
                                          </p:stCondLst>
                                        </p:cTn>
                                        <p:tgtEl>
                                          <p:spTgt spid="10"/>
                                        </p:tgtEl>
                                        <p:attrNameLst>
                                          <p:attrName>style.visibility</p:attrName>
                                        </p:attrNameLst>
                                      </p:cBhvr>
                                      <p:to>
                                        <p:strVal val="visible"/>
                                      </p:to>
                                    </p:set>
                                  </p:childTnLst>
                                </p:cTn>
                              </p:par>
                            </p:childTnLst>
                          </p:cTn>
                        </p:par>
                        <p:par>
                          <p:cTn id="24" fill="hold">
                            <p:stCondLst>
                              <p:cond delay="2500"/>
                            </p:stCondLst>
                            <p:childTnLst>
                              <p:par>
                                <p:cTn id="25" presetID="1" presetClass="entr" presetSubtype="0" fill="hold" grpId="0" nodeType="afterEffect">
                                  <p:stCondLst>
                                    <p:cond delay="50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989EC0F-D879-48FB-A658-1AB18D63D555}"/>
              </a:ext>
            </a:extLst>
          </p:cNvPr>
          <p:cNvSpPr txBox="1"/>
          <p:nvPr/>
        </p:nvSpPr>
        <p:spPr>
          <a:xfrm>
            <a:off x="828040" y="756163"/>
            <a:ext cx="6516188"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a model for </a:t>
            </a:r>
            <a:r>
              <a:rPr kumimoji="0" lang="en-US" sz="2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a:t>
            </a: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specific Form</a:t>
            </a:r>
          </a:p>
        </p:txBody>
      </p:sp>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516189"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Select the information you want to extract from that Form</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39" y="5178098"/>
            <a:ext cx="6120057"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Automate this Form processing using Microsoft Flow or PowerApps</a:t>
            </a:r>
          </a:p>
        </p:txBody>
      </p:sp>
      <p:cxnSp>
        <p:nvCxnSpPr>
          <p:cNvPr id="75" name="Straight Arrow Connector 74">
            <a:extLst>
              <a:ext uri="{FF2B5EF4-FFF2-40B4-BE49-F238E27FC236}">
                <a16:creationId xmlns:a16="http://schemas.microsoft.com/office/drawing/2014/main" id="{0A3D1FCF-334F-4307-9A09-29C3516586B9}"/>
              </a:ext>
            </a:extLst>
          </p:cNvPr>
          <p:cNvCxnSpPr>
            <a:cxnSpLocks/>
          </p:cNvCxnSpPr>
          <p:nvPr/>
        </p:nvCxnSpPr>
        <p:spPr>
          <a:xfrm>
            <a:off x="9046487" y="5792224"/>
            <a:ext cx="486472" cy="641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6" name="Picture 75" descr="A close up of a logo&#10;&#10;Description automatically generated">
            <a:extLst>
              <a:ext uri="{FF2B5EF4-FFF2-40B4-BE49-F238E27FC236}">
                <a16:creationId xmlns:a16="http://schemas.microsoft.com/office/drawing/2014/main" id="{067A6930-10A8-4004-83BF-1F6BFD8DDEC7}"/>
              </a:ext>
            </a:extLst>
          </p:cNvPr>
          <p:cNvPicPr>
            <a:picLocks noChangeAspect="1"/>
          </p:cNvPicPr>
          <p:nvPr/>
        </p:nvPicPr>
        <p:blipFill>
          <a:blip r:embed="rId3"/>
          <a:stretch>
            <a:fillRect/>
          </a:stretch>
        </p:blipFill>
        <p:spPr>
          <a:xfrm>
            <a:off x="9656498" y="5569549"/>
            <a:ext cx="509759" cy="509759"/>
          </a:xfrm>
          <a:prstGeom prst="rect">
            <a:avLst/>
          </a:prstGeom>
        </p:spPr>
      </p:pic>
      <p:sp>
        <p:nvSpPr>
          <p:cNvPr id="77" name="Rectangle: Rounded Corners 76">
            <a:extLst>
              <a:ext uri="{FF2B5EF4-FFF2-40B4-BE49-F238E27FC236}">
                <a16:creationId xmlns:a16="http://schemas.microsoft.com/office/drawing/2014/main" id="{6A83E3E1-9597-4629-8943-03AD0620D4C5}"/>
              </a:ext>
            </a:extLst>
          </p:cNvPr>
          <p:cNvSpPr/>
          <p:nvPr/>
        </p:nvSpPr>
        <p:spPr bwMode="auto">
          <a:xfrm>
            <a:off x="8455458" y="5004046"/>
            <a:ext cx="3148520" cy="1619174"/>
          </a:xfrm>
          <a:prstGeom prst="roundRect">
            <a:avLst/>
          </a:prstGeom>
          <a:noFill/>
          <a:ln w="349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1" name="Group 80">
            <a:extLst>
              <a:ext uri="{FF2B5EF4-FFF2-40B4-BE49-F238E27FC236}">
                <a16:creationId xmlns:a16="http://schemas.microsoft.com/office/drawing/2014/main" id="{29B73777-DECA-4C4D-9071-693B61416A82}"/>
              </a:ext>
            </a:extLst>
          </p:cNvPr>
          <p:cNvGrpSpPr>
            <a:grpSpLocks noChangeAspect="1"/>
          </p:cNvGrpSpPr>
          <p:nvPr/>
        </p:nvGrpSpPr>
        <p:grpSpPr>
          <a:xfrm>
            <a:off x="8200577" y="4750093"/>
            <a:ext cx="509761" cy="509761"/>
            <a:chOff x="7254203" y="4970975"/>
            <a:chExt cx="781775" cy="781775"/>
          </a:xfrm>
        </p:grpSpPr>
        <p:sp>
          <p:nvSpPr>
            <p:cNvPr id="82" name="Oval 143">
              <a:extLst>
                <a:ext uri="{FF2B5EF4-FFF2-40B4-BE49-F238E27FC236}">
                  <a16:creationId xmlns:a16="http://schemas.microsoft.com/office/drawing/2014/main" id="{7DB06FDC-DA0F-45E4-8C62-AA0FF32655C8}"/>
                </a:ext>
              </a:extLst>
            </p:cNvPr>
            <p:cNvSpPr/>
            <p:nvPr/>
          </p:nvSpPr>
          <p:spPr bwMode="auto">
            <a:xfrm>
              <a:off x="7254203" y="4970975"/>
              <a:ext cx="781775" cy="781775"/>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3" name="Freeform 5">
              <a:extLst>
                <a:ext uri="{FF2B5EF4-FFF2-40B4-BE49-F238E27FC236}">
                  <a16:creationId xmlns:a16="http://schemas.microsoft.com/office/drawing/2014/main" id="{842FF53D-B3C9-4984-91B7-D5BCA9425874}"/>
                </a:ext>
              </a:extLst>
            </p:cNvPr>
            <p:cNvSpPr>
              <a:spLocks/>
            </p:cNvSpPr>
            <p:nvPr/>
          </p:nvSpPr>
          <p:spPr bwMode="auto">
            <a:xfrm>
              <a:off x="7449967" y="5213620"/>
              <a:ext cx="390247" cy="25691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6">
              <a:extLst>
                <a:ext uri="{FF2B5EF4-FFF2-40B4-BE49-F238E27FC236}">
                  <a16:creationId xmlns:a16="http://schemas.microsoft.com/office/drawing/2014/main" id="{6D15D476-AD65-4688-B0D1-F1563CC29551}"/>
                </a:ext>
              </a:extLst>
            </p:cNvPr>
            <p:cNvSpPr>
              <a:spLocks noEditPoints="1"/>
            </p:cNvSpPr>
            <p:nvPr/>
          </p:nvSpPr>
          <p:spPr bwMode="auto">
            <a:xfrm>
              <a:off x="7449967" y="5277544"/>
              <a:ext cx="298317" cy="232562"/>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1" name="Straight Arrow Connector 90">
            <a:extLst>
              <a:ext uri="{FF2B5EF4-FFF2-40B4-BE49-F238E27FC236}">
                <a16:creationId xmlns:a16="http://schemas.microsoft.com/office/drawing/2014/main" id="{F1FBE9C2-5A06-4DF9-8A98-8D0A4CF6F4C4}"/>
              </a:ext>
            </a:extLst>
          </p:cNvPr>
          <p:cNvCxnSpPr>
            <a:cxnSpLocks/>
          </p:cNvCxnSpPr>
          <p:nvPr/>
        </p:nvCxnSpPr>
        <p:spPr>
          <a:xfrm>
            <a:off x="10295284" y="5824428"/>
            <a:ext cx="480984" cy="29470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627CB3A-DDF3-458E-8626-F0BFE75A4A84}"/>
              </a:ext>
            </a:extLst>
          </p:cNvPr>
          <p:cNvCxnSpPr>
            <a:cxnSpLocks/>
          </p:cNvCxnSpPr>
          <p:nvPr/>
        </p:nvCxnSpPr>
        <p:spPr>
          <a:xfrm flipV="1">
            <a:off x="10289796" y="5513807"/>
            <a:ext cx="486472" cy="27903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screenshot of a cell phone&#10;&#10;Description automatically generated">
            <a:extLst>
              <a:ext uri="{FF2B5EF4-FFF2-40B4-BE49-F238E27FC236}">
                <a16:creationId xmlns:a16="http://schemas.microsoft.com/office/drawing/2014/main" id="{1769B4E3-52D3-4314-817D-3826D4C64D28}"/>
              </a:ext>
            </a:extLst>
          </p:cNvPr>
          <p:cNvPicPr>
            <a:picLocks noChangeAspect="1"/>
          </p:cNvPicPr>
          <p:nvPr/>
        </p:nvPicPr>
        <p:blipFill>
          <a:blip r:embed="rId4"/>
          <a:stretch>
            <a:fillRect/>
          </a:stretch>
        </p:blipFill>
        <p:spPr>
          <a:xfrm>
            <a:off x="8241079" y="400411"/>
            <a:ext cx="977863" cy="1264340"/>
          </a:xfrm>
          <a:prstGeom prst="rect">
            <a:avLst/>
          </a:prstGeom>
        </p:spPr>
      </p:pic>
      <p:pic>
        <p:nvPicPr>
          <p:cNvPr id="94" name="Picture 93" descr="A close up of a logo&#10;&#10;Description automatically generated">
            <a:extLst>
              <a:ext uri="{FF2B5EF4-FFF2-40B4-BE49-F238E27FC236}">
                <a16:creationId xmlns:a16="http://schemas.microsoft.com/office/drawing/2014/main" id="{EF923F9F-3DCB-4321-AA5C-6EBC9C596F5D}"/>
              </a:ext>
            </a:extLst>
          </p:cNvPr>
          <p:cNvPicPr>
            <a:picLocks noChangeAspect="1"/>
          </p:cNvPicPr>
          <p:nvPr/>
        </p:nvPicPr>
        <p:blipFill>
          <a:blip r:embed="rId3"/>
          <a:stretch>
            <a:fillRect/>
          </a:stretch>
        </p:blipFill>
        <p:spPr>
          <a:xfrm>
            <a:off x="11256327" y="828821"/>
            <a:ext cx="709084" cy="709084"/>
          </a:xfrm>
          <a:prstGeom prst="rect">
            <a:avLst/>
          </a:prstGeom>
        </p:spPr>
      </p:pic>
      <p:cxnSp>
        <p:nvCxnSpPr>
          <p:cNvPr id="95" name="Straight Arrow Connector 94">
            <a:extLst>
              <a:ext uri="{FF2B5EF4-FFF2-40B4-BE49-F238E27FC236}">
                <a16:creationId xmlns:a16="http://schemas.microsoft.com/office/drawing/2014/main" id="{8FD8BDED-398C-42AB-9040-638940CAFCE2}"/>
              </a:ext>
            </a:extLst>
          </p:cNvPr>
          <p:cNvCxnSpPr>
            <a:cxnSpLocks/>
          </p:cNvCxnSpPr>
          <p:nvPr/>
        </p:nvCxnSpPr>
        <p:spPr>
          <a:xfrm flipH="1">
            <a:off x="10332789" y="1183363"/>
            <a:ext cx="511437" cy="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97" name="Picture 96" descr="A screenshot of a social media post&#10;&#10;Description automatically generated">
            <a:extLst>
              <a:ext uri="{FF2B5EF4-FFF2-40B4-BE49-F238E27FC236}">
                <a16:creationId xmlns:a16="http://schemas.microsoft.com/office/drawing/2014/main" id="{5B7FD2FA-388E-4528-8D79-A4FE869D5203}"/>
              </a:ext>
            </a:extLst>
          </p:cNvPr>
          <p:cNvPicPr>
            <a:picLocks noChangeAspect="1"/>
          </p:cNvPicPr>
          <p:nvPr/>
        </p:nvPicPr>
        <p:blipFill>
          <a:blip r:embed="rId5"/>
          <a:stretch>
            <a:fillRect/>
          </a:stretch>
        </p:blipFill>
        <p:spPr>
          <a:xfrm>
            <a:off x="8759738" y="750001"/>
            <a:ext cx="905013" cy="1170148"/>
          </a:xfrm>
          <a:prstGeom prst="rect">
            <a:avLst/>
          </a:prstGeom>
        </p:spPr>
      </p:pic>
      <p:pic>
        <p:nvPicPr>
          <p:cNvPr id="99" name="Picture 98" descr="A screenshot of a cell phone&#10;&#10;Description automatically generated">
            <a:extLst>
              <a:ext uri="{FF2B5EF4-FFF2-40B4-BE49-F238E27FC236}">
                <a16:creationId xmlns:a16="http://schemas.microsoft.com/office/drawing/2014/main" id="{DF9A0448-CA6F-4FF4-8219-F60838D28C2C}"/>
              </a:ext>
            </a:extLst>
          </p:cNvPr>
          <p:cNvPicPr>
            <a:picLocks noChangeAspect="1"/>
          </p:cNvPicPr>
          <p:nvPr/>
        </p:nvPicPr>
        <p:blipFill>
          <a:blip r:embed="rId6"/>
          <a:stretch>
            <a:fillRect/>
          </a:stretch>
        </p:blipFill>
        <p:spPr>
          <a:xfrm>
            <a:off x="9242432" y="1170581"/>
            <a:ext cx="824775" cy="1066403"/>
          </a:xfrm>
          <a:prstGeom prst="rect">
            <a:avLst/>
          </a:prstGeom>
        </p:spPr>
      </p:pic>
      <p:pic>
        <p:nvPicPr>
          <p:cNvPr id="101" name="Picture 100">
            <a:extLst>
              <a:ext uri="{FF2B5EF4-FFF2-40B4-BE49-F238E27FC236}">
                <a16:creationId xmlns:a16="http://schemas.microsoft.com/office/drawing/2014/main" id="{9C04A2B1-703B-4809-895A-38033BF60A62}"/>
              </a:ext>
            </a:extLst>
          </p:cNvPr>
          <p:cNvPicPr>
            <a:picLocks noChangeAspect="1"/>
          </p:cNvPicPr>
          <p:nvPr/>
        </p:nvPicPr>
        <p:blipFill>
          <a:blip r:embed="rId7"/>
          <a:stretch>
            <a:fillRect/>
          </a:stretch>
        </p:blipFill>
        <p:spPr>
          <a:xfrm>
            <a:off x="8918372" y="2590333"/>
            <a:ext cx="2222691" cy="1855970"/>
          </a:xfrm>
          <a:prstGeom prst="rect">
            <a:avLst/>
          </a:prstGeom>
        </p:spPr>
      </p:pic>
      <p:grpSp>
        <p:nvGrpSpPr>
          <p:cNvPr id="23" name="Group 102">
            <a:extLst>
              <a:ext uri="{FF2B5EF4-FFF2-40B4-BE49-F238E27FC236}">
                <a16:creationId xmlns:a16="http://schemas.microsoft.com/office/drawing/2014/main" id="{09CB14F6-BB9D-42AA-A5AA-50ED696F3A9E}"/>
              </a:ext>
            </a:extLst>
          </p:cNvPr>
          <p:cNvGrpSpPr>
            <a:grpSpLocks noChangeAspect="1"/>
          </p:cNvGrpSpPr>
          <p:nvPr/>
        </p:nvGrpSpPr>
        <p:grpSpPr>
          <a:xfrm>
            <a:off x="8829147" y="4752284"/>
            <a:ext cx="525011" cy="505379"/>
            <a:chOff x="5216175" y="2901971"/>
            <a:chExt cx="1715723" cy="1715723"/>
          </a:xfrm>
        </p:grpSpPr>
        <p:sp>
          <p:nvSpPr>
            <p:cNvPr id="26" name="Oval 103">
              <a:extLst>
                <a:ext uri="{FF2B5EF4-FFF2-40B4-BE49-F238E27FC236}">
                  <a16:creationId xmlns:a16="http://schemas.microsoft.com/office/drawing/2014/main" id="{FE85057C-CC2B-47C6-AB03-61F38DBE26D1}"/>
                </a:ext>
              </a:extLst>
            </p:cNvPr>
            <p:cNvSpPr/>
            <p:nvPr/>
          </p:nvSpPr>
          <p:spPr bwMode="auto">
            <a:xfrm>
              <a:off x="5216175" y="2901971"/>
              <a:ext cx="1715723" cy="1715723"/>
            </a:xfrm>
            <a:prstGeom prst="ellipse">
              <a:avLst/>
            </a:prstGeom>
            <a:solidFill>
              <a:srgbClr val="5C005C"/>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7" name="Group 4">
              <a:extLst>
                <a:ext uri="{FF2B5EF4-FFF2-40B4-BE49-F238E27FC236}">
                  <a16:creationId xmlns:a16="http://schemas.microsoft.com/office/drawing/2014/main" id="{E78DBFE9-63D5-4FAF-BB1F-DF52D064856B}"/>
                </a:ext>
              </a:extLst>
            </p:cNvPr>
            <p:cNvGrpSpPr>
              <a:grpSpLocks noChangeAspect="1"/>
            </p:cNvGrpSpPr>
            <p:nvPr/>
          </p:nvGrpSpPr>
          <p:grpSpPr bwMode="auto">
            <a:xfrm>
              <a:off x="5681957" y="3458106"/>
              <a:ext cx="784088" cy="603380"/>
              <a:chOff x="2880" y="2176"/>
              <a:chExt cx="256" cy="197"/>
            </a:xfrm>
            <a:solidFill>
              <a:srgbClr val="D2D2D2"/>
            </a:solidFill>
          </p:grpSpPr>
          <p:sp>
            <p:nvSpPr>
              <p:cNvPr id="28" name="Freeform 5">
                <a:extLst>
                  <a:ext uri="{FF2B5EF4-FFF2-40B4-BE49-F238E27FC236}">
                    <a16:creationId xmlns:a16="http://schemas.microsoft.com/office/drawing/2014/main" id="{AE0922D2-41AB-4479-9E68-ACE855EE75F3}"/>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 name="Freeform 6">
                <a:extLst>
                  <a:ext uri="{FF2B5EF4-FFF2-40B4-BE49-F238E27FC236}">
                    <a16:creationId xmlns:a16="http://schemas.microsoft.com/office/drawing/2014/main" id="{75FD2BE1-7C09-425C-ACCF-C97CBCC30C48}"/>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0" name="Freeform 7">
                <a:extLst>
                  <a:ext uri="{FF2B5EF4-FFF2-40B4-BE49-F238E27FC236}">
                    <a16:creationId xmlns:a16="http://schemas.microsoft.com/office/drawing/2014/main" id="{84BB1EA4-2AB4-446E-94CF-1F68EDC8395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1" name="Freeform 8">
                <a:extLst>
                  <a:ext uri="{FF2B5EF4-FFF2-40B4-BE49-F238E27FC236}">
                    <a16:creationId xmlns:a16="http://schemas.microsoft.com/office/drawing/2014/main" id="{72708824-9AA2-4B6E-8D12-B0ADAB89BF9D}"/>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2" name="Freeform 9">
                <a:extLst>
                  <a:ext uri="{FF2B5EF4-FFF2-40B4-BE49-F238E27FC236}">
                    <a16:creationId xmlns:a16="http://schemas.microsoft.com/office/drawing/2014/main" id="{F68FA0B4-C54A-429A-80AD-BC4749A96D30}"/>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34" name="Database_EFC7" title="Icon of a cylinder">
            <a:extLst>
              <a:ext uri="{FF2B5EF4-FFF2-40B4-BE49-F238E27FC236}">
                <a16:creationId xmlns:a16="http://schemas.microsoft.com/office/drawing/2014/main" id="{FBA0E90B-3AE3-41CF-818C-C0A81BE417B2}"/>
              </a:ext>
            </a:extLst>
          </p:cNvPr>
          <p:cNvSpPr>
            <a:spLocks noChangeAspect="1" noEditPoints="1"/>
          </p:cNvSpPr>
          <p:nvPr/>
        </p:nvSpPr>
        <p:spPr bwMode="auto">
          <a:xfrm>
            <a:off x="11014052" y="5956027"/>
            <a:ext cx="301628" cy="39206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CRMArticles_EFF5" title="Icon of two documents stacked together with writing on them">
            <a:extLst>
              <a:ext uri="{FF2B5EF4-FFF2-40B4-BE49-F238E27FC236}">
                <a16:creationId xmlns:a16="http://schemas.microsoft.com/office/drawing/2014/main" id="{5370703F-A8B0-4A8E-8EEA-59058E6DF90E}"/>
              </a:ext>
            </a:extLst>
          </p:cNvPr>
          <p:cNvSpPr>
            <a:spLocks noChangeAspect="1" noEditPoints="1"/>
          </p:cNvSpPr>
          <p:nvPr/>
        </p:nvSpPr>
        <p:spPr bwMode="auto">
          <a:xfrm>
            <a:off x="8571914" y="5581192"/>
            <a:ext cx="371185" cy="428474"/>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boy" title="Icon of a man">
            <a:extLst>
              <a:ext uri="{FF2B5EF4-FFF2-40B4-BE49-F238E27FC236}">
                <a16:creationId xmlns:a16="http://schemas.microsoft.com/office/drawing/2014/main" id="{857AB711-E50A-4EFD-818E-465DF4E2C010}"/>
              </a:ext>
            </a:extLst>
          </p:cNvPr>
          <p:cNvSpPr>
            <a:spLocks noChangeAspect="1" noEditPoints="1"/>
          </p:cNvSpPr>
          <p:nvPr/>
        </p:nvSpPr>
        <p:spPr bwMode="auto">
          <a:xfrm>
            <a:off x="11024361" y="5287566"/>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7005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77" grpId="0" animBg="1"/>
      <p:bldP spid="34" grpId="0" animBg="1"/>
      <p:bldP spid="35"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53E6-DB72-40A0-B58F-6495DA1182DC}"/>
              </a:ext>
            </a:extLst>
          </p:cNvPr>
          <p:cNvSpPr>
            <a:spLocks noGrp="1"/>
          </p:cNvSpPr>
          <p:nvPr>
            <p:ph type="title"/>
          </p:nvPr>
        </p:nvSpPr>
        <p:spPr>
          <a:xfrm>
            <a:off x="838200" y="243180"/>
            <a:ext cx="10515600" cy="1325563"/>
          </a:xfrm>
        </p:spPr>
        <p:txBody>
          <a:bodyPr/>
          <a:lstStyle/>
          <a:p>
            <a:r>
              <a:rPr lang="en-US" dirty="0"/>
              <a:t>Object detection</a:t>
            </a:r>
          </a:p>
          <a:p>
            <a:endParaRPr lang="en-US" dirty="0"/>
          </a:p>
        </p:txBody>
      </p:sp>
      <p:sp>
        <p:nvSpPr>
          <p:cNvPr id="4" name="TextBox 3">
            <a:extLst>
              <a:ext uri="{FF2B5EF4-FFF2-40B4-BE49-F238E27FC236}">
                <a16:creationId xmlns:a16="http://schemas.microsoft.com/office/drawing/2014/main" id="{89391564-6094-4142-BAB0-6F03C95CD887}"/>
              </a:ext>
            </a:extLst>
          </p:cNvPr>
          <p:cNvSpPr txBox="1"/>
          <p:nvPr/>
        </p:nvSpPr>
        <p:spPr>
          <a:xfrm>
            <a:off x="4321237" y="1975430"/>
            <a:ext cx="7673888" cy="2215991"/>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Identify, count and locate objects in images​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Retail: product inventory detection from </a:t>
            </a:r>
            <a:b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b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smartphone camera</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Manufacturing: recognize parts of a machine</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pic>
        <p:nvPicPr>
          <p:cNvPr id="3" name="Picture 2">
            <a:extLst>
              <a:ext uri="{FF2B5EF4-FFF2-40B4-BE49-F238E27FC236}">
                <a16:creationId xmlns:a16="http://schemas.microsoft.com/office/drawing/2014/main" id="{A5ECFAE0-45B9-4103-B1C6-1FD3AC0F7B1F}"/>
              </a:ext>
            </a:extLst>
          </p:cNvPr>
          <p:cNvPicPr>
            <a:picLocks noChangeAspect="1"/>
          </p:cNvPicPr>
          <p:nvPr/>
        </p:nvPicPr>
        <p:blipFill>
          <a:blip r:embed="rId3"/>
          <a:stretch>
            <a:fillRect/>
          </a:stretch>
        </p:blipFill>
        <p:spPr>
          <a:xfrm>
            <a:off x="588263" y="1975430"/>
            <a:ext cx="3181350" cy="2609850"/>
          </a:xfrm>
          <a:prstGeom prst="rect">
            <a:avLst/>
          </a:prstGeom>
        </p:spPr>
      </p:pic>
    </p:spTree>
    <p:extLst>
      <p:ext uri="{BB962C8B-B14F-4D97-AF65-F5344CB8AC3E}">
        <p14:creationId xmlns:p14="http://schemas.microsoft.com/office/powerpoint/2010/main" val="235472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989EC0F-D879-48FB-A658-1AB18D63D555}"/>
              </a:ext>
            </a:extLst>
          </p:cNvPr>
          <p:cNvSpPr txBox="1"/>
          <p:nvPr/>
        </p:nvSpPr>
        <p:spPr>
          <a:xfrm>
            <a:off x="828040" y="828734"/>
            <a:ext cx="6366510"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your unique AI model  </a:t>
            </a:r>
          </a:p>
        </p:txBody>
      </p:sp>
      <p:pic>
        <p:nvPicPr>
          <p:cNvPr id="21" name="Picture 20">
            <a:extLst>
              <a:ext uri="{FF2B5EF4-FFF2-40B4-BE49-F238E27FC236}">
                <a16:creationId xmlns:a16="http://schemas.microsoft.com/office/drawing/2014/main" id="{C439DCF9-C683-406E-89DE-7A9765A8705E}"/>
              </a:ext>
            </a:extLst>
          </p:cNvPr>
          <p:cNvPicPr>
            <a:picLocks noChangeAspect="1"/>
          </p:cNvPicPr>
          <p:nvPr/>
        </p:nvPicPr>
        <p:blipFill rotWithShape="1">
          <a:blip r:embed="rId3"/>
          <a:srcRect t="4373" b="1615"/>
          <a:stretch/>
        </p:blipFill>
        <p:spPr>
          <a:xfrm>
            <a:off x="8558146" y="429246"/>
            <a:ext cx="2957911" cy="1660750"/>
          </a:xfrm>
          <a:prstGeom prst="rect">
            <a:avLst/>
          </a:prstGeom>
        </p:spPr>
      </p:pic>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791961"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Use pre-built PowerApps components to easily leverage your AI</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40" y="5178098"/>
            <a:ext cx="5757804" cy="1292662"/>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Publish your application and all users will be able to consume your unique AI solution</a:t>
            </a:r>
          </a:p>
        </p:txBody>
      </p:sp>
      <p:pic>
        <p:nvPicPr>
          <p:cNvPr id="26" name="Picture 25">
            <a:extLst>
              <a:ext uri="{FF2B5EF4-FFF2-40B4-BE49-F238E27FC236}">
                <a16:creationId xmlns:a16="http://schemas.microsoft.com/office/drawing/2014/main" id="{4AB2054E-55AF-4543-BC42-BA0B301DA71F}"/>
              </a:ext>
            </a:extLst>
          </p:cNvPr>
          <p:cNvPicPr>
            <a:picLocks noChangeAspect="1"/>
          </p:cNvPicPr>
          <p:nvPr/>
        </p:nvPicPr>
        <p:blipFill>
          <a:blip r:embed="rId4"/>
          <a:stretch>
            <a:fillRect/>
          </a:stretch>
        </p:blipFill>
        <p:spPr>
          <a:xfrm>
            <a:off x="8558147" y="4994055"/>
            <a:ext cx="2957911" cy="1660749"/>
          </a:xfrm>
          <a:prstGeom prst="rect">
            <a:avLst/>
          </a:prstGeom>
        </p:spPr>
      </p:pic>
      <p:pic>
        <p:nvPicPr>
          <p:cNvPr id="1026" name="Image 2" descr="image002">
            <a:extLst>
              <a:ext uri="{FF2B5EF4-FFF2-40B4-BE49-F238E27FC236}">
                <a16:creationId xmlns:a16="http://schemas.microsoft.com/office/drawing/2014/main" id="{8B02486A-BD8D-434E-A0EE-DA5BEC872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0751" y="2556188"/>
            <a:ext cx="25527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599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318308486"/>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15EE7F5-29AA-4BFF-B1E8-913654F44A37}"/>
              </a:ext>
            </a:extLst>
          </p:cNvPr>
          <p:cNvSpPr/>
          <p:nvPr/>
        </p:nvSpPr>
        <p:spPr bwMode="auto">
          <a:xfrm>
            <a:off x="6757417" y="0"/>
            <a:ext cx="5434583"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AE553E6-DB72-40A0-B58F-6495DA1182DC}"/>
              </a:ext>
            </a:extLst>
          </p:cNvPr>
          <p:cNvSpPr>
            <a:spLocks noGrp="1"/>
          </p:cNvSpPr>
          <p:nvPr>
            <p:ph type="title"/>
          </p:nvPr>
        </p:nvSpPr>
        <p:spPr/>
        <p:txBody>
          <a:bodyPr/>
          <a:lstStyle/>
          <a:p>
            <a:r>
              <a:rPr lang="en-US" dirty="0"/>
              <a:t>Text classification</a:t>
            </a:r>
          </a:p>
          <a:p>
            <a:endParaRPr lang="en-US" dirty="0"/>
          </a:p>
        </p:txBody>
      </p:sp>
      <p:sp>
        <p:nvSpPr>
          <p:cNvPr id="4" name="TextBox 3">
            <a:extLst>
              <a:ext uri="{FF2B5EF4-FFF2-40B4-BE49-F238E27FC236}">
                <a16:creationId xmlns:a16="http://schemas.microsoft.com/office/drawing/2014/main" id="{89391564-6094-4142-BAB0-6F03C95CD887}"/>
              </a:ext>
            </a:extLst>
          </p:cNvPr>
          <p:cNvSpPr txBox="1"/>
          <p:nvPr/>
        </p:nvSpPr>
        <p:spPr>
          <a:xfrm>
            <a:off x="557638" y="3770177"/>
            <a:ext cx="5919217" cy="2954655"/>
          </a:xfrm>
          <a:prstGeom prst="rect">
            <a:avLst/>
          </a:prstGeom>
          <a:noFill/>
        </p:spPr>
        <p:txBody>
          <a:bodyPr wrap="square" lIns="0" tIns="0" rIns="0" bIns="0" rtlCol="0" anchor="t">
            <a:spAutoFit/>
          </a:bodyPr>
          <a:lstStyle/>
          <a:p>
            <a:pPr marL="0" marR="0" lvl="0" indent="0" algn="just"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Automate text tagging to improve processes and extract untapped value from your data</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Classify product feedback from customers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Route customer requests</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pic>
        <p:nvPicPr>
          <p:cNvPr id="3" name="Picture 2">
            <a:extLst>
              <a:ext uri="{FF2B5EF4-FFF2-40B4-BE49-F238E27FC236}">
                <a16:creationId xmlns:a16="http://schemas.microsoft.com/office/drawing/2014/main" id="{E0FE8D7A-5458-4EF3-A4A2-ACD4CCC46F9D}"/>
              </a:ext>
            </a:extLst>
          </p:cNvPr>
          <p:cNvPicPr>
            <a:picLocks noChangeAspect="1"/>
          </p:cNvPicPr>
          <p:nvPr/>
        </p:nvPicPr>
        <p:blipFill>
          <a:blip r:embed="rId3"/>
          <a:stretch>
            <a:fillRect/>
          </a:stretch>
        </p:blipFill>
        <p:spPr>
          <a:xfrm>
            <a:off x="588263" y="1207952"/>
            <a:ext cx="3124200" cy="2562225"/>
          </a:xfrm>
          <a:prstGeom prst="rect">
            <a:avLst/>
          </a:prstGeom>
        </p:spPr>
      </p:pic>
      <p:sp>
        <p:nvSpPr>
          <p:cNvPr id="8" name="TextBox 7">
            <a:extLst>
              <a:ext uri="{FF2B5EF4-FFF2-40B4-BE49-F238E27FC236}">
                <a16:creationId xmlns:a16="http://schemas.microsoft.com/office/drawing/2014/main" id="{86FB6FFE-BFA7-4E8C-AC02-23B74B3781FF}"/>
              </a:ext>
            </a:extLst>
          </p:cNvPr>
          <p:cNvSpPr txBox="1"/>
          <p:nvPr/>
        </p:nvSpPr>
        <p:spPr>
          <a:xfrm>
            <a:off x="7057574" y="1558688"/>
            <a:ext cx="1285608"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Social media</a:t>
            </a:r>
          </a:p>
        </p:txBody>
      </p:sp>
      <p:sp>
        <p:nvSpPr>
          <p:cNvPr id="9" name="TextBox 8">
            <a:extLst>
              <a:ext uri="{FF2B5EF4-FFF2-40B4-BE49-F238E27FC236}">
                <a16:creationId xmlns:a16="http://schemas.microsoft.com/office/drawing/2014/main" id="{6AE55CD1-1FF9-4E4E-BC14-9530CC892F71}"/>
              </a:ext>
            </a:extLst>
          </p:cNvPr>
          <p:cNvSpPr txBox="1"/>
          <p:nvPr/>
        </p:nvSpPr>
        <p:spPr>
          <a:xfrm>
            <a:off x="8890916" y="1558688"/>
            <a:ext cx="545021"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Email</a:t>
            </a:r>
          </a:p>
        </p:txBody>
      </p:sp>
      <p:sp>
        <p:nvSpPr>
          <p:cNvPr id="10" name="TextBox 9">
            <a:extLst>
              <a:ext uri="{FF2B5EF4-FFF2-40B4-BE49-F238E27FC236}">
                <a16:creationId xmlns:a16="http://schemas.microsoft.com/office/drawing/2014/main" id="{635116D2-9427-43DA-8C5A-0FDAF66BF3B2}"/>
              </a:ext>
            </a:extLst>
          </p:cNvPr>
          <p:cNvSpPr txBox="1"/>
          <p:nvPr/>
        </p:nvSpPr>
        <p:spPr>
          <a:xfrm>
            <a:off x="10047906" y="1558688"/>
            <a:ext cx="1158972"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Documents</a:t>
            </a:r>
          </a:p>
        </p:txBody>
      </p:sp>
      <p:cxnSp>
        <p:nvCxnSpPr>
          <p:cNvPr id="11" name="Straight Arrow Connector 10">
            <a:extLst>
              <a:ext uri="{FF2B5EF4-FFF2-40B4-BE49-F238E27FC236}">
                <a16:creationId xmlns:a16="http://schemas.microsoft.com/office/drawing/2014/main" id="{8EB04957-62B6-49B4-B63D-592B8147F05A}"/>
              </a:ext>
            </a:extLst>
          </p:cNvPr>
          <p:cNvCxnSpPr>
            <a:cxnSpLocks/>
            <a:stCxn id="8" idx="2"/>
          </p:cNvCxnSpPr>
          <p:nvPr/>
        </p:nvCxnSpPr>
        <p:spPr>
          <a:xfrm>
            <a:off x="7700378" y="1835687"/>
            <a:ext cx="1005849" cy="67995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48C7F04-9949-4526-9E53-9217AFD5AC11}"/>
              </a:ext>
            </a:extLst>
          </p:cNvPr>
          <p:cNvCxnSpPr>
            <a:cxnSpLocks/>
          </p:cNvCxnSpPr>
          <p:nvPr/>
        </p:nvCxnSpPr>
        <p:spPr>
          <a:xfrm flipV="1">
            <a:off x="9544981" y="1866565"/>
            <a:ext cx="1005849" cy="67995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82812E4-863C-4571-A0D7-D620262212F1}"/>
              </a:ext>
            </a:extLst>
          </p:cNvPr>
          <p:cNvCxnSpPr>
            <a:cxnSpLocks/>
            <a:endCxn id="9" idx="2"/>
          </p:cNvCxnSpPr>
          <p:nvPr/>
        </p:nvCxnSpPr>
        <p:spPr>
          <a:xfrm flipV="1">
            <a:off x="9163427" y="1835687"/>
            <a:ext cx="0" cy="481472"/>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4" name="Picture 13" descr="A close up of a logo&#10;&#10;Description automatically generated">
            <a:extLst>
              <a:ext uri="{FF2B5EF4-FFF2-40B4-BE49-F238E27FC236}">
                <a16:creationId xmlns:a16="http://schemas.microsoft.com/office/drawing/2014/main" id="{5624F5B8-4CF1-4A7F-A682-9175E4760074}"/>
              </a:ext>
            </a:extLst>
          </p:cNvPr>
          <p:cNvPicPr>
            <a:picLocks noChangeAspect="1"/>
          </p:cNvPicPr>
          <p:nvPr/>
        </p:nvPicPr>
        <p:blipFill>
          <a:blip r:embed="rId4"/>
          <a:stretch>
            <a:fillRect/>
          </a:stretch>
        </p:blipFill>
        <p:spPr>
          <a:xfrm>
            <a:off x="9058140" y="3055526"/>
            <a:ext cx="153427" cy="153427"/>
          </a:xfrm>
          <a:prstGeom prst="rect">
            <a:avLst/>
          </a:prstGeom>
        </p:spPr>
      </p:pic>
      <p:sp>
        <p:nvSpPr>
          <p:cNvPr id="15" name="Rectangle: Rounded Corners 14">
            <a:extLst>
              <a:ext uri="{FF2B5EF4-FFF2-40B4-BE49-F238E27FC236}">
                <a16:creationId xmlns:a16="http://schemas.microsoft.com/office/drawing/2014/main" id="{65D1CCCB-5261-40DA-808E-ADDC4E8BE80D}"/>
              </a:ext>
            </a:extLst>
          </p:cNvPr>
          <p:cNvSpPr/>
          <p:nvPr/>
        </p:nvSpPr>
        <p:spPr bwMode="auto">
          <a:xfrm>
            <a:off x="9345040" y="3036732"/>
            <a:ext cx="914400"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Feature request</a:t>
            </a:r>
          </a:p>
        </p:txBody>
      </p:sp>
      <p:pic>
        <p:nvPicPr>
          <p:cNvPr id="16" name="Picture 15" descr="A close up of a logo&#10;&#10;Description automatically generated">
            <a:extLst>
              <a:ext uri="{FF2B5EF4-FFF2-40B4-BE49-F238E27FC236}">
                <a16:creationId xmlns:a16="http://schemas.microsoft.com/office/drawing/2014/main" id="{14122170-42D0-47AF-96E2-1026AEC292DD}"/>
              </a:ext>
            </a:extLst>
          </p:cNvPr>
          <p:cNvPicPr>
            <a:picLocks noChangeAspect="1"/>
          </p:cNvPicPr>
          <p:nvPr/>
        </p:nvPicPr>
        <p:blipFill>
          <a:blip r:embed="rId4"/>
          <a:stretch>
            <a:fillRect/>
          </a:stretch>
        </p:blipFill>
        <p:spPr>
          <a:xfrm>
            <a:off x="9058140" y="3376254"/>
            <a:ext cx="153427" cy="153427"/>
          </a:xfrm>
          <a:prstGeom prst="rect">
            <a:avLst/>
          </a:prstGeom>
        </p:spPr>
      </p:pic>
      <p:sp>
        <p:nvSpPr>
          <p:cNvPr id="17" name="Rectangle: Rounded Corners 16">
            <a:extLst>
              <a:ext uri="{FF2B5EF4-FFF2-40B4-BE49-F238E27FC236}">
                <a16:creationId xmlns:a16="http://schemas.microsoft.com/office/drawing/2014/main" id="{975D1FDF-F36D-4A4D-9C89-F221E69B8E4C}"/>
              </a:ext>
            </a:extLst>
          </p:cNvPr>
          <p:cNvSpPr/>
          <p:nvPr/>
        </p:nvSpPr>
        <p:spPr bwMode="auto">
          <a:xfrm>
            <a:off x="9345040" y="3357460"/>
            <a:ext cx="381000"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Bug</a:t>
            </a:r>
          </a:p>
        </p:txBody>
      </p:sp>
      <p:sp>
        <p:nvSpPr>
          <p:cNvPr id="18" name="Rectangle: Rounded Corners 17">
            <a:extLst>
              <a:ext uri="{FF2B5EF4-FFF2-40B4-BE49-F238E27FC236}">
                <a16:creationId xmlns:a16="http://schemas.microsoft.com/office/drawing/2014/main" id="{697DA25A-19F8-4219-9A15-F93E503FE665}"/>
              </a:ext>
            </a:extLst>
          </p:cNvPr>
          <p:cNvSpPr/>
          <p:nvPr/>
        </p:nvSpPr>
        <p:spPr bwMode="auto">
          <a:xfrm>
            <a:off x="9801602" y="3357460"/>
            <a:ext cx="457838"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Search</a:t>
            </a:r>
          </a:p>
        </p:txBody>
      </p:sp>
      <p:pic>
        <p:nvPicPr>
          <p:cNvPr id="19" name="Picture 18" descr="A close up of a logo&#10;&#10;Description automatically generated">
            <a:extLst>
              <a:ext uri="{FF2B5EF4-FFF2-40B4-BE49-F238E27FC236}">
                <a16:creationId xmlns:a16="http://schemas.microsoft.com/office/drawing/2014/main" id="{1EF7A582-E208-4237-8613-5C860DF3F6B7}"/>
              </a:ext>
            </a:extLst>
          </p:cNvPr>
          <p:cNvPicPr>
            <a:picLocks noChangeAspect="1"/>
          </p:cNvPicPr>
          <p:nvPr/>
        </p:nvPicPr>
        <p:blipFill>
          <a:blip r:embed="rId4"/>
          <a:stretch>
            <a:fillRect/>
          </a:stretch>
        </p:blipFill>
        <p:spPr>
          <a:xfrm>
            <a:off x="9058140" y="3707589"/>
            <a:ext cx="153427" cy="153427"/>
          </a:xfrm>
          <a:prstGeom prst="rect">
            <a:avLst/>
          </a:prstGeom>
        </p:spPr>
      </p:pic>
      <p:sp>
        <p:nvSpPr>
          <p:cNvPr id="20" name="Rectangle: Rounded Corners 19">
            <a:extLst>
              <a:ext uri="{FF2B5EF4-FFF2-40B4-BE49-F238E27FC236}">
                <a16:creationId xmlns:a16="http://schemas.microsoft.com/office/drawing/2014/main" id="{E4D4EEB3-3220-4B3F-9C07-FF1F263DB78C}"/>
              </a:ext>
            </a:extLst>
          </p:cNvPr>
          <p:cNvSpPr/>
          <p:nvPr/>
        </p:nvSpPr>
        <p:spPr bwMode="auto">
          <a:xfrm>
            <a:off x="9345040" y="3688795"/>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1" name="Rectangle: Rounded Corners 20">
            <a:extLst>
              <a:ext uri="{FF2B5EF4-FFF2-40B4-BE49-F238E27FC236}">
                <a16:creationId xmlns:a16="http://schemas.microsoft.com/office/drawing/2014/main" id="{625346C6-4CE5-4992-A213-5B6CB080CB74}"/>
              </a:ext>
            </a:extLst>
          </p:cNvPr>
          <p:cNvSpPr/>
          <p:nvPr/>
        </p:nvSpPr>
        <p:spPr bwMode="auto">
          <a:xfrm>
            <a:off x="9726040" y="3688795"/>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2" name="Rectangle: Rounded Corners 21">
            <a:extLst>
              <a:ext uri="{FF2B5EF4-FFF2-40B4-BE49-F238E27FC236}">
                <a16:creationId xmlns:a16="http://schemas.microsoft.com/office/drawing/2014/main" id="{26F8AF6E-A7CB-4C51-95BC-FA2C9238B3C8}"/>
              </a:ext>
            </a:extLst>
          </p:cNvPr>
          <p:cNvSpPr/>
          <p:nvPr/>
        </p:nvSpPr>
        <p:spPr bwMode="auto">
          <a:xfrm>
            <a:off x="10107040" y="3688795"/>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pic>
        <p:nvPicPr>
          <p:cNvPr id="23" name="Picture 22" descr="A close up of a logo&#10;&#10;Description automatically generated">
            <a:extLst>
              <a:ext uri="{FF2B5EF4-FFF2-40B4-BE49-F238E27FC236}">
                <a16:creationId xmlns:a16="http://schemas.microsoft.com/office/drawing/2014/main" id="{A36B33CA-EEFB-4D63-BCE7-BF582F9FCA6F}"/>
              </a:ext>
            </a:extLst>
          </p:cNvPr>
          <p:cNvPicPr>
            <a:picLocks noChangeAspect="1"/>
          </p:cNvPicPr>
          <p:nvPr/>
        </p:nvPicPr>
        <p:blipFill>
          <a:blip r:embed="rId4"/>
          <a:stretch>
            <a:fillRect/>
          </a:stretch>
        </p:blipFill>
        <p:spPr>
          <a:xfrm>
            <a:off x="9058140" y="4025567"/>
            <a:ext cx="153427" cy="153427"/>
          </a:xfrm>
          <a:prstGeom prst="rect">
            <a:avLst/>
          </a:prstGeom>
        </p:spPr>
      </p:pic>
      <p:sp>
        <p:nvSpPr>
          <p:cNvPr id="24" name="Rectangle: Rounded Corners 23">
            <a:extLst>
              <a:ext uri="{FF2B5EF4-FFF2-40B4-BE49-F238E27FC236}">
                <a16:creationId xmlns:a16="http://schemas.microsoft.com/office/drawing/2014/main" id="{949D8486-3EFE-4CFA-BA2A-2F5BBA64067A}"/>
              </a:ext>
            </a:extLst>
          </p:cNvPr>
          <p:cNvSpPr/>
          <p:nvPr/>
        </p:nvSpPr>
        <p:spPr bwMode="auto">
          <a:xfrm>
            <a:off x="9345040" y="4006773"/>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5" name="Rectangle: Rounded Corners 24">
            <a:extLst>
              <a:ext uri="{FF2B5EF4-FFF2-40B4-BE49-F238E27FC236}">
                <a16:creationId xmlns:a16="http://schemas.microsoft.com/office/drawing/2014/main" id="{4439210E-70AB-4FE3-8671-C48CFD9CEB8C}"/>
              </a:ext>
            </a:extLst>
          </p:cNvPr>
          <p:cNvSpPr/>
          <p:nvPr/>
        </p:nvSpPr>
        <p:spPr bwMode="auto">
          <a:xfrm>
            <a:off x="9726040" y="4006773"/>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pic>
        <p:nvPicPr>
          <p:cNvPr id="26" name="Picture 25" descr="A close up of a logo&#10;&#10;Description automatically generated">
            <a:extLst>
              <a:ext uri="{FF2B5EF4-FFF2-40B4-BE49-F238E27FC236}">
                <a16:creationId xmlns:a16="http://schemas.microsoft.com/office/drawing/2014/main" id="{35DEF0CA-4AD9-4D94-A584-94BFEF26E4C5}"/>
              </a:ext>
            </a:extLst>
          </p:cNvPr>
          <p:cNvPicPr>
            <a:picLocks noChangeAspect="1"/>
          </p:cNvPicPr>
          <p:nvPr/>
        </p:nvPicPr>
        <p:blipFill>
          <a:blip r:embed="rId4"/>
          <a:stretch>
            <a:fillRect/>
          </a:stretch>
        </p:blipFill>
        <p:spPr>
          <a:xfrm>
            <a:off x="9058140" y="4333338"/>
            <a:ext cx="153427" cy="153427"/>
          </a:xfrm>
          <a:prstGeom prst="rect">
            <a:avLst/>
          </a:prstGeom>
        </p:spPr>
      </p:pic>
      <p:sp>
        <p:nvSpPr>
          <p:cNvPr id="27" name="Rectangle: Rounded Corners 26">
            <a:extLst>
              <a:ext uri="{FF2B5EF4-FFF2-40B4-BE49-F238E27FC236}">
                <a16:creationId xmlns:a16="http://schemas.microsoft.com/office/drawing/2014/main" id="{932609FC-0921-4C2C-86D8-984C4F3B977C}"/>
              </a:ext>
            </a:extLst>
          </p:cNvPr>
          <p:cNvSpPr/>
          <p:nvPr/>
        </p:nvSpPr>
        <p:spPr bwMode="auto">
          <a:xfrm>
            <a:off x="9345040" y="4314544"/>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8" name="Rectangle: Rounded Corners 27">
            <a:extLst>
              <a:ext uri="{FF2B5EF4-FFF2-40B4-BE49-F238E27FC236}">
                <a16:creationId xmlns:a16="http://schemas.microsoft.com/office/drawing/2014/main" id="{F6A19186-4265-4264-BBF1-953441D76467}"/>
              </a:ext>
            </a:extLst>
          </p:cNvPr>
          <p:cNvSpPr/>
          <p:nvPr/>
        </p:nvSpPr>
        <p:spPr bwMode="auto">
          <a:xfrm>
            <a:off x="9726040" y="4314544"/>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9" name="Rectangle: Rounded Corners 28">
            <a:extLst>
              <a:ext uri="{FF2B5EF4-FFF2-40B4-BE49-F238E27FC236}">
                <a16:creationId xmlns:a16="http://schemas.microsoft.com/office/drawing/2014/main" id="{D9E49621-215D-4192-BD77-6ABAABA1B06C}"/>
              </a:ext>
            </a:extLst>
          </p:cNvPr>
          <p:cNvSpPr/>
          <p:nvPr/>
        </p:nvSpPr>
        <p:spPr bwMode="auto">
          <a:xfrm>
            <a:off x="10107040" y="4314544"/>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cxnSp>
        <p:nvCxnSpPr>
          <p:cNvPr id="30" name="Connector: Curved 29">
            <a:extLst>
              <a:ext uri="{FF2B5EF4-FFF2-40B4-BE49-F238E27FC236}">
                <a16:creationId xmlns:a16="http://schemas.microsoft.com/office/drawing/2014/main" id="{6CAFF349-092F-40E8-B644-F15C22278901}"/>
              </a:ext>
            </a:extLst>
          </p:cNvPr>
          <p:cNvCxnSpPr>
            <a:cxnSpLocks/>
            <a:stCxn id="35" idx="2"/>
          </p:cNvCxnSpPr>
          <p:nvPr/>
        </p:nvCxnSpPr>
        <p:spPr>
          <a:xfrm rot="5400000">
            <a:off x="7744518" y="4073835"/>
            <a:ext cx="881571" cy="1974131"/>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B9413D08-14A3-409C-B64E-B39B5D65E6F2}"/>
              </a:ext>
            </a:extLst>
          </p:cNvPr>
          <p:cNvCxnSpPr>
            <a:cxnSpLocks/>
            <a:stCxn id="35" idx="2"/>
          </p:cNvCxnSpPr>
          <p:nvPr/>
        </p:nvCxnSpPr>
        <p:spPr>
          <a:xfrm rot="5400000">
            <a:off x="8238050" y="4567367"/>
            <a:ext cx="881571" cy="987066"/>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26DF656E-7767-4987-9889-F009A315A37E}"/>
              </a:ext>
            </a:extLst>
          </p:cNvPr>
          <p:cNvCxnSpPr>
            <a:cxnSpLocks/>
            <a:stCxn id="35" idx="2"/>
          </p:cNvCxnSpPr>
          <p:nvPr/>
        </p:nvCxnSpPr>
        <p:spPr>
          <a:xfrm rot="5400000">
            <a:off x="8731583" y="5060900"/>
            <a:ext cx="881571" cy="12700"/>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700F7D50-3FAB-4437-8BD3-7776BB05D763}"/>
              </a:ext>
            </a:extLst>
          </p:cNvPr>
          <p:cNvCxnSpPr>
            <a:cxnSpLocks/>
            <a:stCxn id="35" idx="2"/>
          </p:cNvCxnSpPr>
          <p:nvPr/>
        </p:nvCxnSpPr>
        <p:spPr>
          <a:xfrm rot="16200000" flipH="1">
            <a:off x="9225116" y="4567367"/>
            <a:ext cx="881571" cy="987066"/>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F5E45803-5529-4DDE-B552-91BF95DA1994}"/>
              </a:ext>
            </a:extLst>
          </p:cNvPr>
          <p:cNvCxnSpPr>
            <a:cxnSpLocks/>
            <a:stCxn id="35" idx="2"/>
          </p:cNvCxnSpPr>
          <p:nvPr/>
        </p:nvCxnSpPr>
        <p:spPr>
          <a:xfrm rot="16200000" flipH="1">
            <a:off x="9718648" y="4073834"/>
            <a:ext cx="881571" cy="1974131"/>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4EC20355-D586-4032-8D58-2DC4B534EDB0}"/>
              </a:ext>
            </a:extLst>
          </p:cNvPr>
          <p:cNvSpPr/>
          <p:nvPr/>
        </p:nvSpPr>
        <p:spPr bwMode="auto">
          <a:xfrm>
            <a:off x="8844462" y="4551931"/>
            <a:ext cx="655812" cy="681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speech_5" title="Icon of two overlapping chat bubbles">
            <a:extLst>
              <a:ext uri="{FF2B5EF4-FFF2-40B4-BE49-F238E27FC236}">
                <a16:creationId xmlns:a16="http://schemas.microsoft.com/office/drawing/2014/main" id="{CA8A37F7-102C-4896-A200-A33F5367C72B}"/>
              </a:ext>
            </a:extLst>
          </p:cNvPr>
          <p:cNvSpPr>
            <a:spLocks noChangeAspect="1" noEditPoints="1"/>
          </p:cNvSpPr>
          <p:nvPr/>
        </p:nvSpPr>
        <p:spPr bwMode="auto">
          <a:xfrm>
            <a:off x="7466484" y="988188"/>
            <a:ext cx="467788" cy="365760"/>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 name="mail" title="Icon of an envelope">
            <a:extLst>
              <a:ext uri="{FF2B5EF4-FFF2-40B4-BE49-F238E27FC236}">
                <a16:creationId xmlns:a16="http://schemas.microsoft.com/office/drawing/2014/main" id="{0C46203C-97D6-4290-9709-82B84518F8EC}"/>
              </a:ext>
            </a:extLst>
          </p:cNvPr>
          <p:cNvSpPr>
            <a:spLocks noChangeAspect="1" noEditPoints="1"/>
          </p:cNvSpPr>
          <p:nvPr/>
        </p:nvSpPr>
        <p:spPr bwMode="auto">
          <a:xfrm>
            <a:off x="8957686" y="1047624"/>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 name="Page2_E7C3" title="Icon of a document">
            <a:extLst>
              <a:ext uri="{FF2B5EF4-FFF2-40B4-BE49-F238E27FC236}">
                <a16:creationId xmlns:a16="http://schemas.microsoft.com/office/drawing/2014/main" id="{880E46FF-46CA-4BC5-AD78-EF0A73B228DF}"/>
              </a:ext>
            </a:extLst>
          </p:cNvPr>
          <p:cNvSpPr>
            <a:spLocks noChangeAspect="1" noEditPoints="1"/>
          </p:cNvSpPr>
          <p:nvPr/>
        </p:nvSpPr>
        <p:spPr bwMode="auto">
          <a:xfrm>
            <a:off x="10481035" y="988188"/>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B5B02B35-EFB3-4059-85C3-BB69E9522710}"/>
              </a:ext>
            </a:extLst>
          </p:cNvPr>
          <p:cNvGrpSpPr/>
          <p:nvPr/>
        </p:nvGrpSpPr>
        <p:grpSpPr>
          <a:xfrm>
            <a:off x="8909971" y="2435765"/>
            <a:ext cx="513242" cy="547876"/>
            <a:chOff x="6752086" y="2134394"/>
            <a:chExt cx="794878" cy="848519"/>
          </a:xfrm>
        </p:grpSpPr>
        <p:sp>
          <p:nvSpPr>
            <p:cNvPr id="40" name="people_4" title="Icon of a person">
              <a:extLst>
                <a:ext uri="{FF2B5EF4-FFF2-40B4-BE49-F238E27FC236}">
                  <a16:creationId xmlns:a16="http://schemas.microsoft.com/office/drawing/2014/main" id="{2A5A6255-1825-4599-B719-9B48FE165859}"/>
                </a:ext>
              </a:extLst>
            </p:cNvPr>
            <p:cNvSpPr>
              <a:spLocks noChangeAspect="1" noEditPoints="1"/>
            </p:cNvSpPr>
            <p:nvPr/>
          </p:nvSpPr>
          <p:spPr bwMode="auto">
            <a:xfrm>
              <a:off x="6879777" y="2134394"/>
              <a:ext cx="556254" cy="621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Laptop_E770" title="Icon of a laptop">
              <a:extLst>
                <a:ext uri="{FF2B5EF4-FFF2-40B4-BE49-F238E27FC236}">
                  <a16:creationId xmlns:a16="http://schemas.microsoft.com/office/drawing/2014/main" id="{815EAA22-2077-475E-AEB4-EB9D42819634}"/>
                </a:ext>
              </a:extLst>
            </p:cNvPr>
            <p:cNvSpPr>
              <a:spLocks noChangeAspect="1" noEditPoints="1"/>
            </p:cNvSpPr>
            <p:nvPr/>
          </p:nvSpPr>
          <p:spPr bwMode="auto">
            <a:xfrm>
              <a:off x="6929304" y="2603736"/>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2DF0716C-8CC0-48A9-ADEC-9D1F54A1A772}"/>
                </a:ext>
              </a:extLst>
            </p:cNvPr>
            <p:cNvSpPr/>
            <p:nvPr/>
          </p:nvSpPr>
          <p:spPr bwMode="auto">
            <a:xfrm>
              <a:off x="6752086" y="2824163"/>
              <a:ext cx="794878" cy="158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657619EA-7308-461B-8DD9-320081C07DB3}"/>
                </a:ext>
              </a:extLst>
            </p:cNvPr>
            <p:cNvCxnSpPr/>
            <p:nvPr/>
          </p:nvCxnSpPr>
          <p:spPr>
            <a:xfrm>
              <a:off x="6905565" y="2816227"/>
              <a:ext cx="504678"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2367ABC1-2D0B-4F04-9D7A-BEE5D193BC37}"/>
              </a:ext>
            </a:extLst>
          </p:cNvPr>
          <p:cNvGrpSpPr/>
          <p:nvPr/>
        </p:nvGrpSpPr>
        <p:grpSpPr>
          <a:xfrm>
            <a:off x="8271415" y="3050620"/>
            <a:ext cx="690563" cy="300725"/>
            <a:chOff x="8245475" y="2920838"/>
            <a:chExt cx="690563" cy="300725"/>
          </a:xfrm>
        </p:grpSpPr>
        <p:sp>
          <p:nvSpPr>
            <p:cNvPr id="45" name="BulletedList_E8FD" title="Icon of a bulleted list">
              <a:extLst>
                <a:ext uri="{FF2B5EF4-FFF2-40B4-BE49-F238E27FC236}">
                  <a16:creationId xmlns:a16="http://schemas.microsoft.com/office/drawing/2014/main" id="{EA8548D2-0077-4FCB-8E70-3C535F75535C}"/>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280BFD3C-3497-4C45-B6B3-D923CDF9148A}"/>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89EC3A2F-A9CD-422C-8EB4-3FB341872E90}"/>
              </a:ext>
            </a:extLst>
          </p:cNvPr>
          <p:cNvGrpSpPr/>
          <p:nvPr/>
        </p:nvGrpSpPr>
        <p:grpSpPr>
          <a:xfrm>
            <a:off x="8271415" y="3364108"/>
            <a:ext cx="690563" cy="300725"/>
            <a:chOff x="8245475" y="2920838"/>
            <a:chExt cx="690563" cy="300725"/>
          </a:xfrm>
        </p:grpSpPr>
        <p:sp>
          <p:nvSpPr>
            <p:cNvPr id="48" name="BulletedList_E8FD" title="Icon of a bulleted list">
              <a:extLst>
                <a:ext uri="{FF2B5EF4-FFF2-40B4-BE49-F238E27FC236}">
                  <a16:creationId xmlns:a16="http://schemas.microsoft.com/office/drawing/2014/main" id="{F553D8EA-F190-4ACD-9109-C6302B4AAF92}"/>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755087E8-0744-463B-9E6B-CF4F1FB218B0}"/>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38D0BF4E-2AB5-4290-88B4-D3338EADC9D7}"/>
              </a:ext>
            </a:extLst>
          </p:cNvPr>
          <p:cNvGrpSpPr/>
          <p:nvPr/>
        </p:nvGrpSpPr>
        <p:grpSpPr>
          <a:xfrm>
            <a:off x="8271415" y="3696601"/>
            <a:ext cx="690563" cy="300725"/>
            <a:chOff x="8245475" y="2920838"/>
            <a:chExt cx="690563" cy="300725"/>
          </a:xfrm>
        </p:grpSpPr>
        <p:sp>
          <p:nvSpPr>
            <p:cNvPr id="51" name="BulletedList_E8FD" title="Icon of a bulleted list">
              <a:extLst>
                <a:ext uri="{FF2B5EF4-FFF2-40B4-BE49-F238E27FC236}">
                  <a16:creationId xmlns:a16="http://schemas.microsoft.com/office/drawing/2014/main" id="{3B7CFCBF-168F-4A03-8A5A-1571DF3CF953}"/>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B1C24216-7A88-4ECF-8467-ED3E34088033}"/>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8F2ABB42-EA1E-4E17-83B5-91918E217BE5}"/>
              </a:ext>
            </a:extLst>
          </p:cNvPr>
          <p:cNvGrpSpPr/>
          <p:nvPr/>
        </p:nvGrpSpPr>
        <p:grpSpPr>
          <a:xfrm>
            <a:off x="8271415" y="4006773"/>
            <a:ext cx="690563" cy="300725"/>
            <a:chOff x="8245475" y="2920838"/>
            <a:chExt cx="690563" cy="300725"/>
          </a:xfrm>
        </p:grpSpPr>
        <p:sp>
          <p:nvSpPr>
            <p:cNvPr id="54" name="BulletedList_E8FD" title="Icon of a bulleted list">
              <a:extLst>
                <a:ext uri="{FF2B5EF4-FFF2-40B4-BE49-F238E27FC236}">
                  <a16:creationId xmlns:a16="http://schemas.microsoft.com/office/drawing/2014/main" id="{31A78A05-4B9F-4DA0-B97D-AA46C7EFFA1B}"/>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78AF3DFB-BD19-4E81-879B-D1ABBBD85440}"/>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F5EBF96B-F076-411C-A959-97B2C94EEB30}"/>
              </a:ext>
            </a:extLst>
          </p:cNvPr>
          <p:cNvGrpSpPr/>
          <p:nvPr/>
        </p:nvGrpSpPr>
        <p:grpSpPr>
          <a:xfrm>
            <a:off x="8271415" y="4328574"/>
            <a:ext cx="690563" cy="300725"/>
            <a:chOff x="8245475" y="2920838"/>
            <a:chExt cx="690563" cy="300725"/>
          </a:xfrm>
        </p:grpSpPr>
        <p:sp>
          <p:nvSpPr>
            <p:cNvPr id="57" name="BulletedList_E8FD" title="Icon of a bulleted list">
              <a:extLst>
                <a:ext uri="{FF2B5EF4-FFF2-40B4-BE49-F238E27FC236}">
                  <a16:creationId xmlns:a16="http://schemas.microsoft.com/office/drawing/2014/main" id="{4929F521-DFBF-43D0-A874-9A27C001B6E7}"/>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 name="Rectangle 57">
              <a:extLst>
                <a:ext uri="{FF2B5EF4-FFF2-40B4-BE49-F238E27FC236}">
                  <a16:creationId xmlns:a16="http://schemas.microsoft.com/office/drawing/2014/main" id="{DE1CD6D1-0C8B-46E9-B337-7AC9A6ED10C7}"/>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9" name="Telemarketer_E7B9" title="Icon of a person wearing a headset">
            <a:extLst>
              <a:ext uri="{FF2B5EF4-FFF2-40B4-BE49-F238E27FC236}">
                <a16:creationId xmlns:a16="http://schemas.microsoft.com/office/drawing/2014/main" id="{512E421A-4613-48A1-A6E4-48433B11B2F2}"/>
              </a:ext>
            </a:extLst>
          </p:cNvPr>
          <p:cNvSpPr>
            <a:spLocks noChangeAspect="1" noEditPoints="1"/>
          </p:cNvSpPr>
          <p:nvPr/>
        </p:nvSpPr>
        <p:spPr bwMode="auto">
          <a:xfrm>
            <a:off x="10001386" y="5595786"/>
            <a:ext cx="306684" cy="36576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boy" title="Icon of a man">
            <a:extLst>
              <a:ext uri="{FF2B5EF4-FFF2-40B4-BE49-F238E27FC236}">
                <a16:creationId xmlns:a16="http://schemas.microsoft.com/office/drawing/2014/main" id="{F55C41E0-4E4F-40E0-A7B1-20B968565D70}"/>
              </a:ext>
            </a:extLst>
          </p:cNvPr>
          <p:cNvSpPr>
            <a:spLocks noChangeAspect="1" noEditPoints="1"/>
          </p:cNvSpPr>
          <p:nvPr/>
        </p:nvSpPr>
        <p:spPr bwMode="auto">
          <a:xfrm>
            <a:off x="9025512" y="5595786"/>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D8E58B6C-B4C6-430D-919F-5CF70ECA154D}"/>
              </a:ext>
            </a:extLst>
          </p:cNvPr>
          <p:cNvGrpSpPr/>
          <p:nvPr/>
        </p:nvGrpSpPr>
        <p:grpSpPr>
          <a:xfrm>
            <a:off x="7921626" y="5595786"/>
            <a:ext cx="502613" cy="536531"/>
            <a:chOff x="6752086" y="2134394"/>
            <a:chExt cx="794878" cy="848519"/>
          </a:xfrm>
        </p:grpSpPr>
        <p:sp>
          <p:nvSpPr>
            <p:cNvPr id="62" name="people_4" title="Icon of a person">
              <a:extLst>
                <a:ext uri="{FF2B5EF4-FFF2-40B4-BE49-F238E27FC236}">
                  <a16:creationId xmlns:a16="http://schemas.microsoft.com/office/drawing/2014/main" id="{DF092F81-95A8-41D0-B7AF-AEC6ADD9A179}"/>
                </a:ext>
              </a:extLst>
            </p:cNvPr>
            <p:cNvSpPr>
              <a:spLocks noChangeAspect="1" noEditPoints="1"/>
            </p:cNvSpPr>
            <p:nvPr/>
          </p:nvSpPr>
          <p:spPr bwMode="auto">
            <a:xfrm>
              <a:off x="6879777" y="2134394"/>
              <a:ext cx="556254" cy="621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3" name="Laptop_E770" title="Icon of a laptop">
              <a:extLst>
                <a:ext uri="{FF2B5EF4-FFF2-40B4-BE49-F238E27FC236}">
                  <a16:creationId xmlns:a16="http://schemas.microsoft.com/office/drawing/2014/main" id="{A4D004B4-0E2D-4430-9DA5-469D36235DC9}"/>
                </a:ext>
              </a:extLst>
            </p:cNvPr>
            <p:cNvSpPr>
              <a:spLocks noChangeAspect="1" noEditPoints="1"/>
            </p:cNvSpPr>
            <p:nvPr/>
          </p:nvSpPr>
          <p:spPr bwMode="auto">
            <a:xfrm>
              <a:off x="6929304" y="2603736"/>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D0C01439-AB37-4762-AE50-AEBB55D59267}"/>
                </a:ext>
              </a:extLst>
            </p:cNvPr>
            <p:cNvSpPr/>
            <p:nvPr/>
          </p:nvSpPr>
          <p:spPr bwMode="auto">
            <a:xfrm>
              <a:off x="6752086" y="2824163"/>
              <a:ext cx="794878" cy="158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0302A9AA-68FF-4CFC-B451-D241F7431F33}"/>
                </a:ext>
              </a:extLst>
            </p:cNvPr>
            <p:cNvCxnSpPr/>
            <p:nvPr/>
          </p:nvCxnSpPr>
          <p:spPr>
            <a:xfrm>
              <a:off x="6905565" y="2816227"/>
              <a:ext cx="504678"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2F7ED2C1-B0F3-4A85-A983-785E2A285069}"/>
              </a:ext>
            </a:extLst>
          </p:cNvPr>
          <p:cNvGrpSpPr/>
          <p:nvPr/>
        </p:nvGrpSpPr>
        <p:grpSpPr>
          <a:xfrm>
            <a:off x="7023634" y="5595786"/>
            <a:ext cx="522164" cy="365760"/>
            <a:chOff x="6817249" y="6304237"/>
            <a:chExt cx="522164" cy="365760"/>
          </a:xfrm>
        </p:grpSpPr>
        <p:sp>
          <p:nvSpPr>
            <p:cNvPr id="67" name="DeveloperTools_EC7A" title="Icon of a wrench and a screwdriver">
              <a:extLst>
                <a:ext uri="{FF2B5EF4-FFF2-40B4-BE49-F238E27FC236}">
                  <a16:creationId xmlns:a16="http://schemas.microsoft.com/office/drawing/2014/main" id="{A0F726BB-48D0-4EC9-A4CE-8D125E1F896D}"/>
                </a:ext>
              </a:extLst>
            </p:cNvPr>
            <p:cNvSpPr>
              <a:spLocks noChangeAspect="1" noEditPoints="1"/>
            </p:cNvSpPr>
            <p:nvPr/>
          </p:nvSpPr>
          <p:spPr bwMode="auto">
            <a:xfrm>
              <a:off x="7193305" y="6439779"/>
              <a:ext cx="146108" cy="23021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people_4" title="Icon of a person">
              <a:extLst>
                <a:ext uri="{FF2B5EF4-FFF2-40B4-BE49-F238E27FC236}">
                  <a16:creationId xmlns:a16="http://schemas.microsoft.com/office/drawing/2014/main" id="{6D8A6EB5-CE28-4BD1-8679-E9AFF99F37E0}"/>
                </a:ext>
              </a:extLst>
            </p:cNvPr>
            <p:cNvSpPr>
              <a:spLocks noChangeAspect="1" noEditPoints="1"/>
            </p:cNvSpPr>
            <p:nvPr/>
          </p:nvSpPr>
          <p:spPr bwMode="auto">
            <a:xfrm>
              <a:off x="6817249" y="6304237"/>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C243323A-541E-4E0C-8895-C46AC70D3EF8}"/>
              </a:ext>
            </a:extLst>
          </p:cNvPr>
          <p:cNvGrpSpPr/>
          <p:nvPr/>
        </p:nvGrpSpPr>
        <p:grpSpPr>
          <a:xfrm>
            <a:off x="11004686" y="5595786"/>
            <a:ext cx="659125" cy="365760"/>
            <a:chOff x="10969390" y="6304237"/>
            <a:chExt cx="659125" cy="365760"/>
          </a:xfrm>
        </p:grpSpPr>
        <p:sp>
          <p:nvSpPr>
            <p:cNvPr id="70" name="megaphone" title="Icon of a megaphone">
              <a:extLst>
                <a:ext uri="{FF2B5EF4-FFF2-40B4-BE49-F238E27FC236}">
                  <a16:creationId xmlns:a16="http://schemas.microsoft.com/office/drawing/2014/main" id="{7D6B8EB7-2C43-4BA3-8A3D-FAE40258AB17}"/>
                </a:ext>
              </a:extLst>
            </p:cNvPr>
            <p:cNvSpPr>
              <a:spLocks noChangeAspect="1" noEditPoints="1"/>
            </p:cNvSpPr>
            <p:nvPr/>
          </p:nvSpPr>
          <p:spPr bwMode="auto">
            <a:xfrm>
              <a:off x="11296551" y="6351573"/>
              <a:ext cx="331964" cy="155244"/>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 name="people_4" title="Icon of a person">
              <a:extLst>
                <a:ext uri="{FF2B5EF4-FFF2-40B4-BE49-F238E27FC236}">
                  <a16:creationId xmlns:a16="http://schemas.microsoft.com/office/drawing/2014/main" id="{98C85E96-E9C4-48BF-A7CB-3870DA96677C}"/>
                </a:ext>
              </a:extLst>
            </p:cNvPr>
            <p:cNvSpPr>
              <a:spLocks noChangeAspect="1" noEditPoints="1"/>
            </p:cNvSpPr>
            <p:nvPr/>
          </p:nvSpPr>
          <p:spPr bwMode="auto">
            <a:xfrm>
              <a:off x="10969390" y="6304237"/>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92346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8" presetClass="emph" presetSubtype="0" decel="50000" fill="hold" nodeType="withEffect">
                                  <p:stCondLst>
                                    <p:cond delay="0"/>
                                  </p:stCondLst>
                                  <p:childTnLst>
                                    <p:animRot by="43200000">
                                      <p:cBhvr>
                                        <p:cTn id="14" dur="500" fill="hold"/>
                                        <p:tgtEl>
                                          <p:spTgt spid="14"/>
                                        </p:tgtEl>
                                        <p:attrNameLst>
                                          <p:attrName>r</p:attrName>
                                        </p:attrNameLst>
                                      </p:cBhvr>
                                    </p:animRot>
                                  </p:childTnLst>
                                </p:cTn>
                              </p:par>
                            </p:childTnLst>
                          </p:cTn>
                        </p:par>
                        <p:par>
                          <p:cTn id="15" fill="hold">
                            <p:stCondLst>
                              <p:cond delay="500"/>
                            </p:stCondLst>
                            <p:childTnLst>
                              <p:par>
                                <p:cTn id="16" presetID="31"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100" fill="hold"/>
                                        <p:tgtEl>
                                          <p:spTgt spid="15"/>
                                        </p:tgtEl>
                                        <p:attrNameLst>
                                          <p:attrName>ppt_w</p:attrName>
                                        </p:attrNameLst>
                                      </p:cBhvr>
                                      <p:tavLst>
                                        <p:tav tm="0">
                                          <p:val>
                                            <p:fltVal val="0"/>
                                          </p:val>
                                        </p:tav>
                                        <p:tav tm="100000">
                                          <p:val>
                                            <p:strVal val="#ppt_w"/>
                                          </p:val>
                                        </p:tav>
                                      </p:tavLst>
                                    </p:anim>
                                    <p:anim calcmode="lin" valueType="num">
                                      <p:cBhvr>
                                        <p:cTn id="19" dur="100" fill="hold"/>
                                        <p:tgtEl>
                                          <p:spTgt spid="15"/>
                                        </p:tgtEl>
                                        <p:attrNameLst>
                                          <p:attrName>ppt_h</p:attrName>
                                        </p:attrNameLst>
                                      </p:cBhvr>
                                      <p:tavLst>
                                        <p:tav tm="0">
                                          <p:val>
                                            <p:fltVal val="0"/>
                                          </p:val>
                                        </p:tav>
                                        <p:tav tm="100000">
                                          <p:val>
                                            <p:strVal val="#ppt_h"/>
                                          </p:val>
                                        </p:tav>
                                      </p:tavLst>
                                    </p:anim>
                                    <p:anim calcmode="lin" valueType="num">
                                      <p:cBhvr>
                                        <p:cTn id="20" dur="100" fill="hold"/>
                                        <p:tgtEl>
                                          <p:spTgt spid="15"/>
                                        </p:tgtEl>
                                        <p:attrNameLst>
                                          <p:attrName>style.rotation</p:attrName>
                                        </p:attrNameLst>
                                      </p:cBhvr>
                                      <p:tavLst>
                                        <p:tav tm="0">
                                          <p:val>
                                            <p:fltVal val="90"/>
                                          </p:val>
                                        </p:tav>
                                        <p:tav tm="100000">
                                          <p:val>
                                            <p:fltVal val="0"/>
                                          </p:val>
                                        </p:tav>
                                      </p:tavLst>
                                    </p:anim>
                                    <p:animEffect transition="in" filter="fade">
                                      <p:cBhvr>
                                        <p:cTn id="21" dur="100"/>
                                        <p:tgtEl>
                                          <p:spTgt spid="15"/>
                                        </p:tgtEl>
                                      </p:cBhvr>
                                    </p:animEffect>
                                  </p:childTnLst>
                                </p:cTn>
                              </p:par>
                              <p:par>
                                <p:cTn id="22" presetID="1"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8" presetClass="emph" presetSubtype="0" decel="50000" fill="hold" nodeType="withEffect">
                                  <p:stCondLst>
                                    <p:cond delay="0"/>
                                  </p:stCondLst>
                                  <p:childTnLst>
                                    <p:animRot by="43200000">
                                      <p:cBhvr>
                                        <p:cTn id="29" dur="500" fill="hold"/>
                                        <p:tgtEl>
                                          <p:spTgt spid="16"/>
                                        </p:tgtEl>
                                        <p:attrNameLst>
                                          <p:attrName>r</p:attrName>
                                        </p:attrNameLst>
                                      </p:cBhvr>
                                    </p:animRot>
                                  </p:childTnLst>
                                </p:cTn>
                              </p:par>
                            </p:childTnLst>
                          </p:cTn>
                        </p:par>
                        <p:par>
                          <p:cTn id="30" fill="hold">
                            <p:stCondLst>
                              <p:cond delay="1100"/>
                            </p:stCondLst>
                            <p:childTnLst>
                              <p:par>
                                <p:cTn id="31" presetID="31"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100" fill="hold"/>
                                        <p:tgtEl>
                                          <p:spTgt spid="17"/>
                                        </p:tgtEl>
                                        <p:attrNameLst>
                                          <p:attrName>ppt_w</p:attrName>
                                        </p:attrNameLst>
                                      </p:cBhvr>
                                      <p:tavLst>
                                        <p:tav tm="0">
                                          <p:val>
                                            <p:fltVal val="0"/>
                                          </p:val>
                                        </p:tav>
                                        <p:tav tm="100000">
                                          <p:val>
                                            <p:strVal val="#ppt_w"/>
                                          </p:val>
                                        </p:tav>
                                      </p:tavLst>
                                    </p:anim>
                                    <p:anim calcmode="lin" valueType="num">
                                      <p:cBhvr>
                                        <p:cTn id="34" dur="100" fill="hold"/>
                                        <p:tgtEl>
                                          <p:spTgt spid="17"/>
                                        </p:tgtEl>
                                        <p:attrNameLst>
                                          <p:attrName>ppt_h</p:attrName>
                                        </p:attrNameLst>
                                      </p:cBhvr>
                                      <p:tavLst>
                                        <p:tav tm="0">
                                          <p:val>
                                            <p:fltVal val="0"/>
                                          </p:val>
                                        </p:tav>
                                        <p:tav tm="100000">
                                          <p:val>
                                            <p:strVal val="#ppt_h"/>
                                          </p:val>
                                        </p:tav>
                                      </p:tavLst>
                                    </p:anim>
                                    <p:anim calcmode="lin" valueType="num">
                                      <p:cBhvr>
                                        <p:cTn id="35" dur="100" fill="hold"/>
                                        <p:tgtEl>
                                          <p:spTgt spid="17"/>
                                        </p:tgtEl>
                                        <p:attrNameLst>
                                          <p:attrName>style.rotation</p:attrName>
                                        </p:attrNameLst>
                                      </p:cBhvr>
                                      <p:tavLst>
                                        <p:tav tm="0">
                                          <p:val>
                                            <p:fltVal val="90"/>
                                          </p:val>
                                        </p:tav>
                                        <p:tav tm="100000">
                                          <p:val>
                                            <p:fltVal val="0"/>
                                          </p:val>
                                        </p:tav>
                                      </p:tavLst>
                                    </p:anim>
                                    <p:animEffect transition="in" filter="fade">
                                      <p:cBhvr>
                                        <p:cTn id="36" dur="100"/>
                                        <p:tgtEl>
                                          <p:spTgt spid="17"/>
                                        </p:tgtEl>
                                      </p:cBhvr>
                                    </p:animEffect>
                                  </p:childTnLst>
                                </p:cTn>
                              </p:par>
                            </p:childTnLst>
                          </p:cTn>
                        </p:par>
                        <p:par>
                          <p:cTn id="37" fill="hold">
                            <p:stCondLst>
                              <p:cond delay="1200"/>
                            </p:stCondLst>
                            <p:childTnLst>
                              <p:par>
                                <p:cTn id="38" presetID="31"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100" fill="hold"/>
                                        <p:tgtEl>
                                          <p:spTgt spid="18"/>
                                        </p:tgtEl>
                                        <p:attrNameLst>
                                          <p:attrName>ppt_w</p:attrName>
                                        </p:attrNameLst>
                                      </p:cBhvr>
                                      <p:tavLst>
                                        <p:tav tm="0">
                                          <p:val>
                                            <p:fltVal val="0"/>
                                          </p:val>
                                        </p:tav>
                                        <p:tav tm="100000">
                                          <p:val>
                                            <p:strVal val="#ppt_w"/>
                                          </p:val>
                                        </p:tav>
                                      </p:tavLst>
                                    </p:anim>
                                    <p:anim calcmode="lin" valueType="num">
                                      <p:cBhvr>
                                        <p:cTn id="41" dur="100" fill="hold"/>
                                        <p:tgtEl>
                                          <p:spTgt spid="18"/>
                                        </p:tgtEl>
                                        <p:attrNameLst>
                                          <p:attrName>ppt_h</p:attrName>
                                        </p:attrNameLst>
                                      </p:cBhvr>
                                      <p:tavLst>
                                        <p:tav tm="0">
                                          <p:val>
                                            <p:fltVal val="0"/>
                                          </p:val>
                                        </p:tav>
                                        <p:tav tm="100000">
                                          <p:val>
                                            <p:strVal val="#ppt_h"/>
                                          </p:val>
                                        </p:tav>
                                      </p:tavLst>
                                    </p:anim>
                                    <p:anim calcmode="lin" valueType="num">
                                      <p:cBhvr>
                                        <p:cTn id="42" dur="100" fill="hold"/>
                                        <p:tgtEl>
                                          <p:spTgt spid="18"/>
                                        </p:tgtEl>
                                        <p:attrNameLst>
                                          <p:attrName>style.rotation</p:attrName>
                                        </p:attrNameLst>
                                      </p:cBhvr>
                                      <p:tavLst>
                                        <p:tav tm="0">
                                          <p:val>
                                            <p:fltVal val="90"/>
                                          </p:val>
                                        </p:tav>
                                        <p:tav tm="100000">
                                          <p:val>
                                            <p:fltVal val="0"/>
                                          </p:val>
                                        </p:tav>
                                      </p:tavLst>
                                    </p:anim>
                                    <p:animEffect transition="in" filter="fade">
                                      <p:cBhvr>
                                        <p:cTn id="43" dur="100"/>
                                        <p:tgtEl>
                                          <p:spTgt spid="18"/>
                                        </p:tgtEl>
                                      </p:cBhvr>
                                    </p:animEffect>
                                  </p:childTnLst>
                                </p:cTn>
                              </p:par>
                              <p:par>
                                <p:cTn id="44" presetID="1" presetClass="entr" presetSubtype="0" fill="hold" nodeType="withEffect">
                                  <p:stCondLst>
                                    <p:cond delay="0"/>
                                  </p:stCondLst>
                                  <p:childTnLst>
                                    <p:set>
                                      <p:cBhvr>
                                        <p:cTn id="45" dur="1" fill="hold">
                                          <p:stCondLst>
                                            <p:cond delay="0"/>
                                          </p:stCondLst>
                                        </p:cTn>
                                        <p:tgtEl>
                                          <p:spTgt spid="50"/>
                                        </p:tgtEl>
                                        <p:attrNameLst>
                                          <p:attrName>style.visibility</p:attrName>
                                        </p:attrNameLst>
                                      </p:cBhvr>
                                      <p:to>
                                        <p:strVal val="visible"/>
                                      </p:to>
                                    </p:set>
                                  </p:childTnLst>
                                </p:cTn>
                              </p:par>
                            </p:childTnLst>
                          </p:cTn>
                        </p:par>
                        <p:par>
                          <p:cTn id="46" fill="hold">
                            <p:stCondLst>
                              <p:cond delay="1300"/>
                            </p:stCondLst>
                            <p:childTnLst>
                              <p:par>
                                <p:cTn id="47" presetID="10" presetClass="entr" presetSubtype="0"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250"/>
                                        <p:tgtEl>
                                          <p:spTgt spid="19"/>
                                        </p:tgtEl>
                                      </p:cBhvr>
                                    </p:animEffect>
                                  </p:childTnLst>
                                </p:cTn>
                              </p:par>
                              <p:par>
                                <p:cTn id="50" presetID="8" presetClass="emph" presetSubtype="0" decel="50000" fill="hold" nodeType="withEffect">
                                  <p:stCondLst>
                                    <p:cond delay="0"/>
                                  </p:stCondLst>
                                  <p:childTnLst>
                                    <p:animRot by="43200000">
                                      <p:cBhvr>
                                        <p:cTn id="51" dur="500" fill="hold"/>
                                        <p:tgtEl>
                                          <p:spTgt spid="19"/>
                                        </p:tgtEl>
                                        <p:attrNameLst>
                                          <p:attrName>r</p:attrName>
                                        </p:attrNameLst>
                                      </p:cBhvr>
                                    </p:animRot>
                                  </p:childTnLst>
                                </p:cTn>
                              </p:par>
                            </p:childTnLst>
                          </p:cTn>
                        </p:par>
                        <p:par>
                          <p:cTn id="52" fill="hold">
                            <p:stCondLst>
                              <p:cond delay="1800"/>
                            </p:stCondLst>
                            <p:childTnLst>
                              <p:par>
                                <p:cTn id="53" presetID="31"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p:cTn id="55" dur="100" fill="hold"/>
                                        <p:tgtEl>
                                          <p:spTgt spid="20"/>
                                        </p:tgtEl>
                                        <p:attrNameLst>
                                          <p:attrName>ppt_w</p:attrName>
                                        </p:attrNameLst>
                                      </p:cBhvr>
                                      <p:tavLst>
                                        <p:tav tm="0">
                                          <p:val>
                                            <p:fltVal val="0"/>
                                          </p:val>
                                        </p:tav>
                                        <p:tav tm="100000">
                                          <p:val>
                                            <p:strVal val="#ppt_w"/>
                                          </p:val>
                                        </p:tav>
                                      </p:tavLst>
                                    </p:anim>
                                    <p:anim calcmode="lin" valueType="num">
                                      <p:cBhvr>
                                        <p:cTn id="56" dur="100" fill="hold"/>
                                        <p:tgtEl>
                                          <p:spTgt spid="20"/>
                                        </p:tgtEl>
                                        <p:attrNameLst>
                                          <p:attrName>ppt_h</p:attrName>
                                        </p:attrNameLst>
                                      </p:cBhvr>
                                      <p:tavLst>
                                        <p:tav tm="0">
                                          <p:val>
                                            <p:fltVal val="0"/>
                                          </p:val>
                                        </p:tav>
                                        <p:tav tm="100000">
                                          <p:val>
                                            <p:strVal val="#ppt_h"/>
                                          </p:val>
                                        </p:tav>
                                      </p:tavLst>
                                    </p:anim>
                                    <p:anim calcmode="lin" valueType="num">
                                      <p:cBhvr>
                                        <p:cTn id="57" dur="100" fill="hold"/>
                                        <p:tgtEl>
                                          <p:spTgt spid="20"/>
                                        </p:tgtEl>
                                        <p:attrNameLst>
                                          <p:attrName>style.rotation</p:attrName>
                                        </p:attrNameLst>
                                      </p:cBhvr>
                                      <p:tavLst>
                                        <p:tav tm="0">
                                          <p:val>
                                            <p:fltVal val="90"/>
                                          </p:val>
                                        </p:tav>
                                        <p:tav tm="100000">
                                          <p:val>
                                            <p:fltVal val="0"/>
                                          </p:val>
                                        </p:tav>
                                      </p:tavLst>
                                    </p:anim>
                                    <p:animEffect transition="in" filter="fade">
                                      <p:cBhvr>
                                        <p:cTn id="58" dur="100"/>
                                        <p:tgtEl>
                                          <p:spTgt spid="20"/>
                                        </p:tgtEl>
                                      </p:cBhvr>
                                    </p:animEffect>
                                  </p:childTnLst>
                                </p:cTn>
                              </p:par>
                            </p:childTnLst>
                          </p:cTn>
                        </p:par>
                        <p:par>
                          <p:cTn id="59" fill="hold">
                            <p:stCondLst>
                              <p:cond delay="1900"/>
                            </p:stCondLst>
                            <p:childTnLst>
                              <p:par>
                                <p:cTn id="60" presetID="31" presetClass="entr" presetSubtype="0"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p:cTn id="62" dur="100" fill="hold"/>
                                        <p:tgtEl>
                                          <p:spTgt spid="21"/>
                                        </p:tgtEl>
                                        <p:attrNameLst>
                                          <p:attrName>ppt_w</p:attrName>
                                        </p:attrNameLst>
                                      </p:cBhvr>
                                      <p:tavLst>
                                        <p:tav tm="0">
                                          <p:val>
                                            <p:fltVal val="0"/>
                                          </p:val>
                                        </p:tav>
                                        <p:tav tm="100000">
                                          <p:val>
                                            <p:strVal val="#ppt_w"/>
                                          </p:val>
                                        </p:tav>
                                      </p:tavLst>
                                    </p:anim>
                                    <p:anim calcmode="lin" valueType="num">
                                      <p:cBhvr>
                                        <p:cTn id="63" dur="100" fill="hold"/>
                                        <p:tgtEl>
                                          <p:spTgt spid="21"/>
                                        </p:tgtEl>
                                        <p:attrNameLst>
                                          <p:attrName>ppt_h</p:attrName>
                                        </p:attrNameLst>
                                      </p:cBhvr>
                                      <p:tavLst>
                                        <p:tav tm="0">
                                          <p:val>
                                            <p:fltVal val="0"/>
                                          </p:val>
                                        </p:tav>
                                        <p:tav tm="100000">
                                          <p:val>
                                            <p:strVal val="#ppt_h"/>
                                          </p:val>
                                        </p:tav>
                                      </p:tavLst>
                                    </p:anim>
                                    <p:anim calcmode="lin" valueType="num">
                                      <p:cBhvr>
                                        <p:cTn id="64" dur="100" fill="hold"/>
                                        <p:tgtEl>
                                          <p:spTgt spid="21"/>
                                        </p:tgtEl>
                                        <p:attrNameLst>
                                          <p:attrName>style.rotation</p:attrName>
                                        </p:attrNameLst>
                                      </p:cBhvr>
                                      <p:tavLst>
                                        <p:tav tm="0">
                                          <p:val>
                                            <p:fltVal val="90"/>
                                          </p:val>
                                        </p:tav>
                                        <p:tav tm="100000">
                                          <p:val>
                                            <p:fltVal val="0"/>
                                          </p:val>
                                        </p:tav>
                                      </p:tavLst>
                                    </p:anim>
                                    <p:animEffect transition="in" filter="fade">
                                      <p:cBhvr>
                                        <p:cTn id="65" dur="100"/>
                                        <p:tgtEl>
                                          <p:spTgt spid="21"/>
                                        </p:tgtEl>
                                      </p:cBhvr>
                                    </p:animEffect>
                                  </p:childTnLst>
                                </p:cTn>
                              </p:par>
                            </p:childTnLst>
                          </p:cTn>
                        </p:par>
                        <p:par>
                          <p:cTn id="66" fill="hold">
                            <p:stCondLst>
                              <p:cond delay="2000"/>
                            </p:stCondLst>
                            <p:childTnLst>
                              <p:par>
                                <p:cTn id="67" presetID="31" presetClass="entr" presetSubtype="0" fill="hold" grpId="0" nodeType="after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p:cTn id="69" dur="100" fill="hold"/>
                                        <p:tgtEl>
                                          <p:spTgt spid="22"/>
                                        </p:tgtEl>
                                        <p:attrNameLst>
                                          <p:attrName>ppt_w</p:attrName>
                                        </p:attrNameLst>
                                      </p:cBhvr>
                                      <p:tavLst>
                                        <p:tav tm="0">
                                          <p:val>
                                            <p:fltVal val="0"/>
                                          </p:val>
                                        </p:tav>
                                        <p:tav tm="100000">
                                          <p:val>
                                            <p:strVal val="#ppt_w"/>
                                          </p:val>
                                        </p:tav>
                                      </p:tavLst>
                                    </p:anim>
                                    <p:anim calcmode="lin" valueType="num">
                                      <p:cBhvr>
                                        <p:cTn id="70" dur="100" fill="hold"/>
                                        <p:tgtEl>
                                          <p:spTgt spid="22"/>
                                        </p:tgtEl>
                                        <p:attrNameLst>
                                          <p:attrName>ppt_h</p:attrName>
                                        </p:attrNameLst>
                                      </p:cBhvr>
                                      <p:tavLst>
                                        <p:tav tm="0">
                                          <p:val>
                                            <p:fltVal val="0"/>
                                          </p:val>
                                        </p:tav>
                                        <p:tav tm="100000">
                                          <p:val>
                                            <p:strVal val="#ppt_h"/>
                                          </p:val>
                                        </p:tav>
                                      </p:tavLst>
                                    </p:anim>
                                    <p:anim calcmode="lin" valueType="num">
                                      <p:cBhvr>
                                        <p:cTn id="71" dur="100" fill="hold"/>
                                        <p:tgtEl>
                                          <p:spTgt spid="22"/>
                                        </p:tgtEl>
                                        <p:attrNameLst>
                                          <p:attrName>style.rotation</p:attrName>
                                        </p:attrNameLst>
                                      </p:cBhvr>
                                      <p:tavLst>
                                        <p:tav tm="0">
                                          <p:val>
                                            <p:fltVal val="90"/>
                                          </p:val>
                                        </p:tav>
                                        <p:tav tm="100000">
                                          <p:val>
                                            <p:fltVal val="0"/>
                                          </p:val>
                                        </p:tav>
                                      </p:tavLst>
                                    </p:anim>
                                    <p:animEffect transition="in" filter="fade">
                                      <p:cBhvr>
                                        <p:cTn id="72" dur="100"/>
                                        <p:tgtEl>
                                          <p:spTgt spid="22"/>
                                        </p:tgtEl>
                                      </p:cBhvr>
                                    </p:animEffect>
                                  </p:childTnLst>
                                </p:cTn>
                              </p:par>
                            </p:childTnLst>
                          </p:cTn>
                        </p:par>
                        <p:par>
                          <p:cTn id="73" fill="hold">
                            <p:stCondLst>
                              <p:cond delay="2100"/>
                            </p:stCondLst>
                            <p:childTnLst>
                              <p:par>
                                <p:cTn id="74" presetID="1" presetClass="entr" presetSubtype="0" fill="hold" nodeType="afterEffect">
                                  <p:stCondLst>
                                    <p:cond delay="0"/>
                                  </p:stCondLst>
                                  <p:childTnLst>
                                    <p:set>
                                      <p:cBhvr>
                                        <p:cTn id="75" dur="1" fill="hold">
                                          <p:stCondLst>
                                            <p:cond delay="0"/>
                                          </p:stCondLst>
                                        </p:cTn>
                                        <p:tgtEl>
                                          <p:spTgt spid="53"/>
                                        </p:tgtEl>
                                        <p:attrNameLst>
                                          <p:attrName>style.visibility</p:attrName>
                                        </p:attrNameLst>
                                      </p:cBhvr>
                                      <p:to>
                                        <p:strVal val="visible"/>
                                      </p:to>
                                    </p:set>
                                  </p:childTnLst>
                                </p:cTn>
                              </p:par>
                            </p:childTnLst>
                          </p:cTn>
                        </p:par>
                        <p:par>
                          <p:cTn id="76" fill="hold">
                            <p:stCondLst>
                              <p:cond delay="2100"/>
                            </p:stCondLst>
                            <p:childTnLst>
                              <p:par>
                                <p:cTn id="77" presetID="10" presetClass="entr" presetSubtype="0" fill="hold"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250"/>
                                        <p:tgtEl>
                                          <p:spTgt spid="23"/>
                                        </p:tgtEl>
                                      </p:cBhvr>
                                    </p:animEffect>
                                  </p:childTnLst>
                                </p:cTn>
                              </p:par>
                              <p:par>
                                <p:cTn id="80" presetID="8" presetClass="emph" presetSubtype="0" decel="50000" fill="hold" nodeType="withEffect">
                                  <p:stCondLst>
                                    <p:cond delay="0"/>
                                  </p:stCondLst>
                                  <p:childTnLst>
                                    <p:animRot by="43200000">
                                      <p:cBhvr>
                                        <p:cTn id="81" dur="500" fill="hold"/>
                                        <p:tgtEl>
                                          <p:spTgt spid="23"/>
                                        </p:tgtEl>
                                        <p:attrNameLst>
                                          <p:attrName>r</p:attrName>
                                        </p:attrNameLst>
                                      </p:cBhvr>
                                    </p:animRot>
                                  </p:childTnLst>
                                </p:cTn>
                              </p:par>
                            </p:childTnLst>
                          </p:cTn>
                        </p:par>
                        <p:par>
                          <p:cTn id="82" fill="hold">
                            <p:stCondLst>
                              <p:cond delay="2600"/>
                            </p:stCondLst>
                            <p:childTnLst>
                              <p:par>
                                <p:cTn id="83" presetID="31" presetClass="entr" presetSubtype="0"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100" fill="hold"/>
                                        <p:tgtEl>
                                          <p:spTgt spid="24"/>
                                        </p:tgtEl>
                                        <p:attrNameLst>
                                          <p:attrName>ppt_w</p:attrName>
                                        </p:attrNameLst>
                                      </p:cBhvr>
                                      <p:tavLst>
                                        <p:tav tm="0">
                                          <p:val>
                                            <p:fltVal val="0"/>
                                          </p:val>
                                        </p:tav>
                                        <p:tav tm="100000">
                                          <p:val>
                                            <p:strVal val="#ppt_w"/>
                                          </p:val>
                                        </p:tav>
                                      </p:tavLst>
                                    </p:anim>
                                    <p:anim calcmode="lin" valueType="num">
                                      <p:cBhvr>
                                        <p:cTn id="86" dur="100" fill="hold"/>
                                        <p:tgtEl>
                                          <p:spTgt spid="24"/>
                                        </p:tgtEl>
                                        <p:attrNameLst>
                                          <p:attrName>ppt_h</p:attrName>
                                        </p:attrNameLst>
                                      </p:cBhvr>
                                      <p:tavLst>
                                        <p:tav tm="0">
                                          <p:val>
                                            <p:fltVal val="0"/>
                                          </p:val>
                                        </p:tav>
                                        <p:tav tm="100000">
                                          <p:val>
                                            <p:strVal val="#ppt_h"/>
                                          </p:val>
                                        </p:tav>
                                      </p:tavLst>
                                    </p:anim>
                                    <p:anim calcmode="lin" valueType="num">
                                      <p:cBhvr>
                                        <p:cTn id="87" dur="100" fill="hold"/>
                                        <p:tgtEl>
                                          <p:spTgt spid="24"/>
                                        </p:tgtEl>
                                        <p:attrNameLst>
                                          <p:attrName>style.rotation</p:attrName>
                                        </p:attrNameLst>
                                      </p:cBhvr>
                                      <p:tavLst>
                                        <p:tav tm="0">
                                          <p:val>
                                            <p:fltVal val="90"/>
                                          </p:val>
                                        </p:tav>
                                        <p:tav tm="100000">
                                          <p:val>
                                            <p:fltVal val="0"/>
                                          </p:val>
                                        </p:tav>
                                      </p:tavLst>
                                    </p:anim>
                                    <p:animEffect transition="in" filter="fade">
                                      <p:cBhvr>
                                        <p:cTn id="88" dur="100"/>
                                        <p:tgtEl>
                                          <p:spTgt spid="24"/>
                                        </p:tgtEl>
                                      </p:cBhvr>
                                    </p:animEffect>
                                  </p:childTnLst>
                                </p:cTn>
                              </p:par>
                            </p:childTnLst>
                          </p:cTn>
                        </p:par>
                        <p:par>
                          <p:cTn id="89" fill="hold">
                            <p:stCondLst>
                              <p:cond delay="2700"/>
                            </p:stCondLst>
                            <p:childTnLst>
                              <p:par>
                                <p:cTn id="90" presetID="31" presetClass="entr" presetSubtype="0" fill="hold" grpId="0" nodeType="afterEffect">
                                  <p:stCondLst>
                                    <p:cond delay="0"/>
                                  </p:stCondLst>
                                  <p:childTnLst>
                                    <p:set>
                                      <p:cBhvr>
                                        <p:cTn id="91" dur="1" fill="hold">
                                          <p:stCondLst>
                                            <p:cond delay="0"/>
                                          </p:stCondLst>
                                        </p:cTn>
                                        <p:tgtEl>
                                          <p:spTgt spid="25"/>
                                        </p:tgtEl>
                                        <p:attrNameLst>
                                          <p:attrName>style.visibility</p:attrName>
                                        </p:attrNameLst>
                                      </p:cBhvr>
                                      <p:to>
                                        <p:strVal val="visible"/>
                                      </p:to>
                                    </p:set>
                                    <p:anim calcmode="lin" valueType="num">
                                      <p:cBhvr>
                                        <p:cTn id="92" dur="100" fill="hold"/>
                                        <p:tgtEl>
                                          <p:spTgt spid="25"/>
                                        </p:tgtEl>
                                        <p:attrNameLst>
                                          <p:attrName>ppt_w</p:attrName>
                                        </p:attrNameLst>
                                      </p:cBhvr>
                                      <p:tavLst>
                                        <p:tav tm="0">
                                          <p:val>
                                            <p:fltVal val="0"/>
                                          </p:val>
                                        </p:tav>
                                        <p:tav tm="100000">
                                          <p:val>
                                            <p:strVal val="#ppt_w"/>
                                          </p:val>
                                        </p:tav>
                                      </p:tavLst>
                                    </p:anim>
                                    <p:anim calcmode="lin" valueType="num">
                                      <p:cBhvr>
                                        <p:cTn id="93" dur="100" fill="hold"/>
                                        <p:tgtEl>
                                          <p:spTgt spid="25"/>
                                        </p:tgtEl>
                                        <p:attrNameLst>
                                          <p:attrName>ppt_h</p:attrName>
                                        </p:attrNameLst>
                                      </p:cBhvr>
                                      <p:tavLst>
                                        <p:tav tm="0">
                                          <p:val>
                                            <p:fltVal val="0"/>
                                          </p:val>
                                        </p:tav>
                                        <p:tav tm="100000">
                                          <p:val>
                                            <p:strVal val="#ppt_h"/>
                                          </p:val>
                                        </p:tav>
                                      </p:tavLst>
                                    </p:anim>
                                    <p:anim calcmode="lin" valueType="num">
                                      <p:cBhvr>
                                        <p:cTn id="94" dur="100" fill="hold"/>
                                        <p:tgtEl>
                                          <p:spTgt spid="25"/>
                                        </p:tgtEl>
                                        <p:attrNameLst>
                                          <p:attrName>style.rotation</p:attrName>
                                        </p:attrNameLst>
                                      </p:cBhvr>
                                      <p:tavLst>
                                        <p:tav tm="0">
                                          <p:val>
                                            <p:fltVal val="90"/>
                                          </p:val>
                                        </p:tav>
                                        <p:tav tm="100000">
                                          <p:val>
                                            <p:fltVal val="0"/>
                                          </p:val>
                                        </p:tav>
                                      </p:tavLst>
                                    </p:anim>
                                    <p:animEffect transition="in" filter="fade">
                                      <p:cBhvr>
                                        <p:cTn id="95" dur="100"/>
                                        <p:tgtEl>
                                          <p:spTgt spid="25"/>
                                        </p:tgtEl>
                                      </p:cBhvr>
                                    </p:animEffect>
                                  </p:childTnLst>
                                </p:cTn>
                              </p:par>
                              <p:par>
                                <p:cTn id="96" presetID="1" presetClass="entr" presetSubtype="0" fill="hold" nodeType="withEffect">
                                  <p:stCondLst>
                                    <p:cond delay="0"/>
                                  </p:stCondLst>
                                  <p:childTnLst>
                                    <p:set>
                                      <p:cBhvr>
                                        <p:cTn id="97" dur="1" fill="hold">
                                          <p:stCondLst>
                                            <p:cond delay="0"/>
                                          </p:stCondLst>
                                        </p:cTn>
                                        <p:tgtEl>
                                          <p:spTgt spid="56"/>
                                        </p:tgtEl>
                                        <p:attrNameLst>
                                          <p:attrName>style.visibility</p:attrName>
                                        </p:attrNameLst>
                                      </p:cBhvr>
                                      <p:to>
                                        <p:strVal val="visible"/>
                                      </p:to>
                                    </p:set>
                                  </p:childTnLst>
                                </p:cTn>
                              </p:par>
                            </p:childTnLst>
                          </p:cTn>
                        </p:par>
                        <p:par>
                          <p:cTn id="98" fill="hold">
                            <p:stCondLst>
                              <p:cond delay="2800"/>
                            </p:stCondLst>
                            <p:childTnLst>
                              <p:par>
                                <p:cTn id="99" presetID="10" presetClass="entr" presetSubtype="0" fill="hold" nodeType="after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250"/>
                                        <p:tgtEl>
                                          <p:spTgt spid="26"/>
                                        </p:tgtEl>
                                      </p:cBhvr>
                                    </p:animEffect>
                                  </p:childTnLst>
                                </p:cTn>
                              </p:par>
                              <p:par>
                                <p:cTn id="102" presetID="8" presetClass="emph" presetSubtype="0" decel="50000" fill="hold" nodeType="withEffect">
                                  <p:stCondLst>
                                    <p:cond delay="0"/>
                                  </p:stCondLst>
                                  <p:childTnLst>
                                    <p:animRot by="43200000">
                                      <p:cBhvr>
                                        <p:cTn id="103" dur="500" fill="hold"/>
                                        <p:tgtEl>
                                          <p:spTgt spid="26"/>
                                        </p:tgtEl>
                                        <p:attrNameLst>
                                          <p:attrName>r</p:attrName>
                                        </p:attrNameLst>
                                      </p:cBhvr>
                                    </p:animRot>
                                  </p:childTnLst>
                                </p:cTn>
                              </p:par>
                            </p:childTnLst>
                          </p:cTn>
                        </p:par>
                        <p:par>
                          <p:cTn id="104" fill="hold">
                            <p:stCondLst>
                              <p:cond delay="3300"/>
                            </p:stCondLst>
                            <p:childTnLst>
                              <p:par>
                                <p:cTn id="105" presetID="31" presetClass="entr" presetSubtype="0" fill="hold" grpId="0" nodeType="afterEffect">
                                  <p:stCondLst>
                                    <p:cond delay="0"/>
                                  </p:stCondLst>
                                  <p:childTnLst>
                                    <p:set>
                                      <p:cBhvr>
                                        <p:cTn id="106" dur="1" fill="hold">
                                          <p:stCondLst>
                                            <p:cond delay="0"/>
                                          </p:stCondLst>
                                        </p:cTn>
                                        <p:tgtEl>
                                          <p:spTgt spid="27"/>
                                        </p:tgtEl>
                                        <p:attrNameLst>
                                          <p:attrName>style.visibility</p:attrName>
                                        </p:attrNameLst>
                                      </p:cBhvr>
                                      <p:to>
                                        <p:strVal val="visible"/>
                                      </p:to>
                                    </p:set>
                                    <p:anim calcmode="lin" valueType="num">
                                      <p:cBhvr>
                                        <p:cTn id="107" dur="100" fill="hold"/>
                                        <p:tgtEl>
                                          <p:spTgt spid="27"/>
                                        </p:tgtEl>
                                        <p:attrNameLst>
                                          <p:attrName>ppt_w</p:attrName>
                                        </p:attrNameLst>
                                      </p:cBhvr>
                                      <p:tavLst>
                                        <p:tav tm="0">
                                          <p:val>
                                            <p:fltVal val="0"/>
                                          </p:val>
                                        </p:tav>
                                        <p:tav tm="100000">
                                          <p:val>
                                            <p:strVal val="#ppt_w"/>
                                          </p:val>
                                        </p:tav>
                                      </p:tavLst>
                                    </p:anim>
                                    <p:anim calcmode="lin" valueType="num">
                                      <p:cBhvr>
                                        <p:cTn id="108" dur="100" fill="hold"/>
                                        <p:tgtEl>
                                          <p:spTgt spid="27"/>
                                        </p:tgtEl>
                                        <p:attrNameLst>
                                          <p:attrName>ppt_h</p:attrName>
                                        </p:attrNameLst>
                                      </p:cBhvr>
                                      <p:tavLst>
                                        <p:tav tm="0">
                                          <p:val>
                                            <p:fltVal val="0"/>
                                          </p:val>
                                        </p:tav>
                                        <p:tav tm="100000">
                                          <p:val>
                                            <p:strVal val="#ppt_h"/>
                                          </p:val>
                                        </p:tav>
                                      </p:tavLst>
                                    </p:anim>
                                    <p:anim calcmode="lin" valueType="num">
                                      <p:cBhvr>
                                        <p:cTn id="109" dur="100" fill="hold"/>
                                        <p:tgtEl>
                                          <p:spTgt spid="27"/>
                                        </p:tgtEl>
                                        <p:attrNameLst>
                                          <p:attrName>style.rotation</p:attrName>
                                        </p:attrNameLst>
                                      </p:cBhvr>
                                      <p:tavLst>
                                        <p:tav tm="0">
                                          <p:val>
                                            <p:fltVal val="90"/>
                                          </p:val>
                                        </p:tav>
                                        <p:tav tm="100000">
                                          <p:val>
                                            <p:fltVal val="0"/>
                                          </p:val>
                                        </p:tav>
                                      </p:tavLst>
                                    </p:anim>
                                    <p:animEffect transition="in" filter="fade">
                                      <p:cBhvr>
                                        <p:cTn id="110" dur="100"/>
                                        <p:tgtEl>
                                          <p:spTgt spid="27"/>
                                        </p:tgtEl>
                                      </p:cBhvr>
                                    </p:animEffect>
                                  </p:childTnLst>
                                </p:cTn>
                              </p:par>
                            </p:childTnLst>
                          </p:cTn>
                        </p:par>
                        <p:par>
                          <p:cTn id="111" fill="hold">
                            <p:stCondLst>
                              <p:cond delay="3400"/>
                            </p:stCondLst>
                            <p:childTnLst>
                              <p:par>
                                <p:cTn id="112" presetID="31" presetClass="entr" presetSubtype="0" fill="hold" grpId="0" nodeType="afterEffect">
                                  <p:stCondLst>
                                    <p:cond delay="0"/>
                                  </p:stCondLst>
                                  <p:childTnLst>
                                    <p:set>
                                      <p:cBhvr>
                                        <p:cTn id="113" dur="1" fill="hold">
                                          <p:stCondLst>
                                            <p:cond delay="0"/>
                                          </p:stCondLst>
                                        </p:cTn>
                                        <p:tgtEl>
                                          <p:spTgt spid="28"/>
                                        </p:tgtEl>
                                        <p:attrNameLst>
                                          <p:attrName>style.visibility</p:attrName>
                                        </p:attrNameLst>
                                      </p:cBhvr>
                                      <p:to>
                                        <p:strVal val="visible"/>
                                      </p:to>
                                    </p:set>
                                    <p:anim calcmode="lin" valueType="num">
                                      <p:cBhvr>
                                        <p:cTn id="114" dur="100" fill="hold"/>
                                        <p:tgtEl>
                                          <p:spTgt spid="28"/>
                                        </p:tgtEl>
                                        <p:attrNameLst>
                                          <p:attrName>ppt_w</p:attrName>
                                        </p:attrNameLst>
                                      </p:cBhvr>
                                      <p:tavLst>
                                        <p:tav tm="0">
                                          <p:val>
                                            <p:fltVal val="0"/>
                                          </p:val>
                                        </p:tav>
                                        <p:tav tm="100000">
                                          <p:val>
                                            <p:strVal val="#ppt_w"/>
                                          </p:val>
                                        </p:tav>
                                      </p:tavLst>
                                    </p:anim>
                                    <p:anim calcmode="lin" valueType="num">
                                      <p:cBhvr>
                                        <p:cTn id="115" dur="100" fill="hold"/>
                                        <p:tgtEl>
                                          <p:spTgt spid="28"/>
                                        </p:tgtEl>
                                        <p:attrNameLst>
                                          <p:attrName>ppt_h</p:attrName>
                                        </p:attrNameLst>
                                      </p:cBhvr>
                                      <p:tavLst>
                                        <p:tav tm="0">
                                          <p:val>
                                            <p:fltVal val="0"/>
                                          </p:val>
                                        </p:tav>
                                        <p:tav tm="100000">
                                          <p:val>
                                            <p:strVal val="#ppt_h"/>
                                          </p:val>
                                        </p:tav>
                                      </p:tavLst>
                                    </p:anim>
                                    <p:anim calcmode="lin" valueType="num">
                                      <p:cBhvr>
                                        <p:cTn id="116" dur="100" fill="hold"/>
                                        <p:tgtEl>
                                          <p:spTgt spid="28"/>
                                        </p:tgtEl>
                                        <p:attrNameLst>
                                          <p:attrName>style.rotation</p:attrName>
                                        </p:attrNameLst>
                                      </p:cBhvr>
                                      <p:tavLst>
                                        <p:tav tm="0">
                                          <p:val>
                                            <p:fltVal val="90"/>
                                          </p:val>
                                        </p:tav>
                                        <p:tav tm="100000">
                                          <p:val>
                                            <p:fltVal val="0"/>
                                          </p:val>
                                        </p:tav>
                                      </p:tavLst>
                                    </p:anim>
                                    <p:animEffect transition="in" filter="fade">
                                      <p:cBhvr>
                                        <p:cTn id="117" dur="100"/>
                                        <p:tgtEl>
                                          <p:spTgt spid="28"/>
                                        </p:tgtEl>
                                      </p:cBhvr>
                                    </p:animEffect>
                                  </p:childTnLst>
                                </p:cTn>
                              </p:par>
                            </p:childTnLst>
                          </p:cTn>
                        </p:par>
                        <p:par>
                          <p:cTn id="118" fill="hold">
                            <p:stCondLst>
                              <p:cond delay="3500"/>
                            </p:stCondLst>
                            <p:childTnLst>
                              <p:par>
                                <p:cTn id="119" presetID="31" presetClass="entr" presetSubtype="0" fill="hold" grpId="0" nodeType="after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p:cTn id="121" dur="100" fill="hold"/>
                                        <p:tgtEl>
                                          <p:spTgt spid="29"/>
                                        </p:tgtEl>
                                        <p:attrNameLst>
                                          <p:attrName>ppt_w</p:attrName>
                                        </p:attrNameLst>
                                      </p:cBhvr>
                                      <p:tavLst>
                                        <p:tav tm="0">
                                          <p:val>
                                            <p:fltVal val="0"/>
                                          </p:val>
                                        </p:tav>
                                        <p:tav tm="100000">
                                          <p:val>
                                            <p:strVal val="#ppt_w"/>
                                          </p:val>
                                        </p:tav>
                                      </p:tavLst>
                                    </p:anim>
                                    <p:anim calcmode="lin" valueType="num">
                                      <p:cBhvr>
                                        <p:cTn id="122" dur="100" fill="hold"/>
                                        <p:tgtEl>
                                          <p:spTgt spid="29"/>
                                        </p:tgtEl>
                                        <p:attrNameLst>
                                          <p:attrName>ppt_h</p:attrName>
                                        </p:attrNameLst>
                                      </p:cBhvr>
                                      <p:tavLst>
                                        <p:tav tm="0">
                                          <p:val>
                                            <p:fltVal val="0"/>
                                          </p:val>
                                        </p:tav>
                                        <p:tav tm="100000">
                                          <p:val>
                                            <p:strVal val="#ppt_h"/>
                                          </p:val>
                                        </p:tav>
                                      </p:tavLst>
                                    </p:anim>
                                    <p:anim calcmode="lin" valueType="num">
                                      <p:cBhvr>
                                        <p:cTn id="123" dur="100" fill="hold"/>
                                        <p:tgtEl>
                                          <p:spTgt spid="29"/>
                                        </p:tgtEl>
                                        <p:attrNameLst>
                                          <p:attrName>style.rotation</p:attrName>
                                        </p:attrNameLst>
                                      </p:cBhvr>
                                      <p:tavLst>
                                        <p:tav tm="0">
                                          <p:val>
                                            <p:fltVal val="90"/>
                                          </p:val>
                                        </p:tav>
                                        <p:tav tm="100000">
                                          <p:val>
                                            <p:fltVal val="0"/>
                                          </p:val>
                                        </p:tav>
                                      </p:tavLst>
                                    </p:anim>
                                    <p:animEffect transition="in" filter="fade">
                                      <p:cBhvr>
                                        <p:cTn id="124" dur="100"/>
                                        <p:tgtEl>
                                          <p:spTgt spid="29"/>
                                        </p:tgtEl>
                                      </p:cBhvr>
                                    </p:animEffect>
                                  </p:childTnLst>
                                </p:cTn>
                              </p:par>
                            </p:childTnLst>
                          </p:cTn>
                        </p:par>
                        <p:par>
                          <p:cTn id="125" fill="hold">
                            <p:stCondLst>
                              <p:cond delay="3600"/>
                            </p:stCondLst>
                            <p:childTnLst>
                              <p:par>
                                <p:cTn id="126" presetID="10" presetClass="entr" presetSubtype="0" fill="hold"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500"/>
                                        <p:tgtEl>
                                          <p:spTgt spid="30"/>
                                        </p:tgtEl>
                                      </p:cBhvr>
                                    </p:animEffect>
                                  </p:childTnLst>
                                </p:cTn>
                              </p:par>
                              <p:par>
                                <p:cTn id="129" presetID="10" presetClass="entr" presetSubtype="0" fill="hold" nodeType="withEffect">
                                  <p:stCondLst>
                                    <p:cond delay="0"/>
                                  </p:stCondLst>
                                  <p:childTnLst>
                                    <p:set>
                                      <p:cBhvr>
                                        <p:cTn id="130" dur="1" fill="hold">
                                          <p:stCondLst>
                                            <p:cond delay="0"/>
                                          </p:stCondLst>
                                        </p:cTn>
                                        <p:tgtEl>
                                          <p:spTgt spid="31"/>
                                        </p:tgtEl>
                                        <p:attrNameLst>
                                          <p:attrName>style.visibility</p:attrName>
                                        </p:attrNameLst>
                                      </p:cBhvr>
                                      <p:to>
                                        <p:strVal val="visible"/>
                                      </p:to>
                                    </p:set>
                                    <p:animEffect transition="in" filter="fade">
                                      <p:cBhvr>
                                        <p:cTn id="131" dur="500"/>
                                        <p:tgtEl>
                                          <p:spTgt spid="31"/>
                                        </p:tgtEl>
                                      </p:cBhvr>
                                    </p:animEffect>
                                  </p:childTnLst>
                                </p:cTn>
                              </p:par>
                              <p:par>
                                <p:cTn id="132" presetID="10" presetClass="entr" presetSubtype="0" fill="hold" nodeType="with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fade">
                                      <p:cBhvr>
                                        <p:cTn id="134" dur="500"/>
                                        <p:tgtEl>
                                          <p:spTgt spid="32"/>
                                        </p:tgtEl>
                                      </p:cBhvr>
                                    </p:animEffect>
                                  </p:childTnLst>
                                </p:cTn>
                              </p:par>
                              <p:par>
                                <p:cTn id="135" presetID="10" presetClass="entr" presetSubtype="0" fill="hold" nodeType="withEffect">
                                  <p:stCondLst>
                                    <p:cond delay="0"/>
                                  </p:stCondLst>
                                  <p:childTnLst>
                                    <p:set>
                                      <p:cBhvr>
                                        <p:cTn id="136" dur="1" fill="hold">
                                          <p:stCondLst>
                                            <p:cond delay="0"/>
                                          </p:stCondLst>
                                        </p:cTn>
                                        <p:tgtEl>
                                          <p:spTgt spid="33"/>
                                        </p:tgtEl>
                                        <p:attrNameLst>
                                          <p:attrName>style.visibility</p:attrName>
                                        </p:attrNameLst>
                                      </p:cBhvr>
                                      <p:to>
                                        <p:strVal val="visible"/>
                                      </p:to>
                                    </p:set>
                                    <p:animEffect transition="in" filter="fade">
                                      <p:cBhvr>
                                        <p:cTn id="137" dur="500"/>
                                        <p:tgtEl>
                                          <p:spTgt spid="33"/>
                                        </p:tgtEl>
                                      </p:cBhvr>
                                    </p:animEffect>
                                  </p:childTnLst>
                                </p:cTn>
                              </p:par>
                              <p:par>
                                <p:cTn id="138" presetID="10" presetClass="entr" presetSubtype="0" fill="hold" nodeType="with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fade">
                                      <p:cBhvr>
                                        <p:cTn id="140" dur="500"/>
                                        <p:tgtEl>
                                          <p:spTgt spid="34"/>
                                        </p:tgtEl>
                                      </p:cBhvr>
                                    </p:animEffect>
                                  </p:childTnLst>
                                </p:cTn>
                              </p:par>
                              <p:par>
                                <p:cTn id="141" presetID="10" presetClass="entr" presetSubtype="0" fill="hold" nodeType="withEffect">
                                  <p:stCondLst>
                                    <p:cond delay="0"/>
                                  </p:stCondLst>
                                  <p:childTnLst>
                                    <p:set>
                                      <p:cBhvr>
                                        <p:cTn id="142" dur="1" fill="hold">
                                          <p:stCondLst>
                                            <p:cond delay="0"/>
                                          </p:stCondLst>
                                        </p:cTn>
                                        <p:tgtEl>
                                          <p:spTgt spid="66"/>
                                        </p:tgtEl>
                                        <p:attrNameLst>
                                          <p:attrName>style.visibility</p:attrName>
                                        </p:attrNameLst>
                                      </p:cBhvr>
                                      <p:to>
                                        <p:strVal val="visible"/>
                                      </p:to>
                                    </p:set>
                                    <p:animEffect transition="in" filter="fade">
                                      <p:cBhvr>
                                        <p:cTn id="143" dur="500"/>
                                        <p:tgtEl>
                                          <p:spTgt spid="66"/>
                                        </p:tgtEl>
                                      </p:cBhvr>
                                    </p:animEffect>
                                  </p:childTnLst>
                                </p:cTn>
                              </p:par>
                              <p:par>
                                <p:cTn id="144" presetID="10" presetClass="entr" presetSubtype="0" fill="hold" nodeType="withEffect">
                                  <p:stCondLst>
                                    <p:cond delay="0"/>
                                  </p:stCondLst>
                                  <p:childTnLst>
                                    <p:set>
                                      <p:cBhvr>
                                        <p:cTn id="145" dur="1" fill="hold">
                                          <p:stCondLst>
                                            <p:cond delay="0"/>
                                          </p:stCondLst>
                                        </p:cTn>
                                        <p:tgtEl>
                                          <p:spTgt spid="61"/>
                                        </p:tgtEl>
                                        <p:attrNameLst>
                                          <p:attrName>style.visibility</p:attrName>
                                        </p:attrNameLst>
                                      </p:cBhvr>
                                      <p:to>
                                        <p:strVal val="visible"/>
                                      </p:to>
                                    </p:set>
                                    <p:animEffect transition="in" filter="fade">
                                      <p:cBhvr>
                                        <p:cTn id="146" dur="500"/>
                                        <p:tgtEl>
                                          <p:spTgt spid="6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60"/>
                                        </p:tgtEl>
                                        <p:attrNameLst>
                                          <p:attrName>style.visibility</p:attrName>
                                        </p:attrNameLst>
                                      </p:cBhvr>
                                      <p:to>
                                        <p:strVal val="visible"/>
                                      </p:to>
                                    </p:set>
                                    <p:animEffect transition="in" filter="fade">
                                      <p:cBhvr>
                                        <p:cTn id="149" dur="500"/>
                                        <p:tgtEl>
                                          <p:spTgt spid="6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59"/>
                                        </p:tgtEl>
                                        <p:attrNameLst>
                                          <p:attrName>style.visibility</p:attrName>
                                        </p:attrNameLst>
                                      </p:cBhvr>
                                      <p:to>
                                        <p:strVal val="visible"/>
                                      </p:to>
                                    </p:set>
                                    <p:animEffect transition="in" filter="fade">
                                      <p:cBhvr>
                                        <p:cTn id="152" dur="500"/>
                                        <p:tgtEl>
                                          <p:spTgt spid="59"/>
                                        </p:tgtEl>
                                      </p:cBhvr>
                                    </p:animEffect>
                                  </p:childTnLst>
                                </p:cTn>
                              </p:par>
                              <p:par>
                                <p:cTn id="153" presetID="10" presetClass="entr" presetSubtype="0" fill="hold" nodeType="withEffect">
                                  <p:stCondLst>
                                    <p:cond delay="0"/>
                                  </p:stCondLst>
                                  <p:childTnLst>
                                    <p:set>
                                      <p:cBhvr>
                                        <p:cTn id="154" dur="1" fill="hold">
                                          <p:stCondLst>
                                            <p:cond delay="0"/>
                                          </p:stCondLst>
                                        </p:cTn>
                                        <p:tgtEl>
                                          <p:spTgt spid="69"/>
                                        </p:tgtEl>
                                        <p:attrNameLst>
                                          <p:attrName>style.visibility</p:attrName>
                                        </p:attrNameLst>
                                      </p:cBhvr>
                                      <p:to>
                                        <p:strVal val="visible"/>
                                      </p:to>
                                    </p:set>
                                    <p:animEffect transition="in" filter="fade">
                                      <p:cBhvr>
                                        <p:cTn id="15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20" grpId="0" animBg="1"/>
      <p:bldP spid="21" grpId="0" animBg="1"/>
      <p:bldP spid="22" grpId="0" animBg="1"/>
      <p:bldP spid="24" grpId="0" animBg="1"/>
      <p:bldP spid="25" grpId="0" animBg="1"/>
      <p:bldP spid="27" grpId="0" animBg="1"/>
      <p:bldP spid="28" grpId="0" animBg="1"/>
      <p:bldP spid="29" grpId="0" animBg="1"/>
      <p:bldP spid="59" grpId="0" animBg="1"/>
      <p:bldP spid="6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989EC0F-D879-48FB-A658-1AB18D63D555}"/>
              </a:ext>
            </a:extLst>
          </p:cNvPr>
          <p:cNvSpPr txBox="1"/>
          <p:nvPr/>
        </p:nvSpPr>
        <p:spPr>
          <a:xfrm>
            <a:off x="828040" y="828734"/>
            <a:ext cx="6366510"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Bring in your unique business data: Text &amp; Tags</a:t>
            </a:r>
          </a:p>
        </p:txBody>
      </p:sp>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516189"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your unique AI classification model</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40" y="5178098"/>
            <a:ext cx="5757804" cy="1292662"/>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Automate your text processing using Microsoft Flow and your AI model</a:t>
            </a:r>
          </a:p>
        </p:txBody>
      </p:sp>
      <p:sp>
        <p:nvSpPr>
          <p:cNvPr id="43" name="Rectangle: Rounded Corners 42">
            <a:extLst>
              <a:ext uri="{FF2B5EF4-FFF2-40B4-BE49-F238E27FC236}">
                <a16:creationId xmlns:a16="http://schemas.microsoft.com/office/drawing/2014/main" id="{C1CDEFD6-305C-412E-8456-B42BFCB09F7F}"/>
              </a:ext>
            </a:extLst>
          </p:cNvPr>
          <p:cNvSpPr/>
          <p:nvPr/>
        </p:nvSpPr>
        <p:spPr bwMode="auto">
          <a:xfrm>
            <a:off x="9307829" y="142144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4" name="Rectangle: Rounded Corners 43">
            <a:extLst>
              <a:ext uri="{FF2B5EF4-FFF2-40B4-BE49-F238E27FC236}">
                <a16:creationId xmlns:a16="http://schemas.microsoft.com/office/drawing/2014/main" id="{F91638AD-0554-4DF6-B834-1E7B129711C3}"/>
              </a:ext>
            </a:extLst>
          </p:cNvPr>
          <p:cNvSpPr/>
          <p:nvPr/>
        </p:nvSpPr>
        <p:spPr bwMode="auto">
          <a:xfrm>
            <a:off x="9688829" y="142144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5" name="Rectangle: Rounded Corners 44">
            <a:extLst>
              <a:ext uri="{FF2B5EF4-FFF2-40B4-BE49-F238E27FC236}">
                <a16:creationId xmlns:a16="http://schemas.microsoft.com/office/drawing/2014/main" id="{D3930915-66E5-4BCB-A0CB-FA0177D6E1B6}"/>
              </a:ext>
            </a:extLst>
          </p:cNvPr>
          <p:cNvSpPr/>
          <p:nvPr/>
        </p:nvSpPr>
        <p:spPr bwMode="auto">
          <a:xfrm>
            <a:off x="10069829" y="142144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6" name="Rectangle: Rounded Corners 45">
            <a:extLst>
              <a:ext uri="{FF2B5EF4-FFF2-40B4-BE49-F238E27FC236}">
                <a16:creationId xmlns:a16="http://schemas.microsoft.com/office/drawing/2014/main" id="{E288BDA8-4776-48D8-BFFB-9D9D191322F7}"/>
              </a:ext>
            </a:extLst>
          </p:cNvPr>
          <p:cNvSpPr/>
          <p:nvPr/>
        </p:nvSpPr>
        <p:spPr bwMode="auto">
          <a:xfrm>
            <a:off x="9307829" y="765422"/>
            <a:ext cx="681038"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7" name="Rectangle: Rounded Corners 46">
            <a:extLst>
              <a:ext uri="{FF2B5EF4-FFF2-40B4-BE49-F238E27FC236}">
                <a16:creationId xmlns:a16="http://schemas.microsoft.com/office/drawing/2014/main" id="{D4204836-85ED-4FC3-B3F3-48FDC9F2E244}"/>
              </a:ext>
            </a:extLst>
          </p:cNvPr>
          <p:cNvSpPr/>
          <p:nvPr/>
        </p:nvSpPr>
        <p:spPr bwMode="auto">
          <a:xfrm>
            <a:off x="9307829" y="1098961"/>
            <a:ext cx="562882"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8" name="Rectangle: Rounded Corners 47">
            <a:extLst>
              <a:ext uri="{FF2B5EF4-FFF2-40B4-BE49-F238E27FC236}">
                <a16:creationId xmlns:a16="http://schemas.microsoft.com/office/drawing/2014/main" id="{7B035FDB-4622-4CD7-9C3D-98F5FFB7E7A2}"/>
              </a:ext>
            </a:extLst>
          </p:cNvPr>
          <p:cNvSpPr/>
          <p:nvPr/>
        </p:nvSpPr>
        <p:spPr bwMode="auto">
          <a:xfrm>
            <a:off x="9938067" y="1098961"/>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cxnSp>
        <p:nvCxnSpPr>
          <p:cNvPr id="4" name="Straight Arrow Connector 3">
            <a:extLst>
              <a:ext uri="{FF2B5EF4-FFF2-40B4-BE49-F238E27FC236}">
                <a16:creationId xmlns:a16="http://schemas.microsoft.com/office/drawing/2014/main" id="{E65A3B1F-4530-483B-963D-2567944DDEF0}"/>
              </a:ext>
            </a:extLst>
          </p:cNvPr>
          <p:cNvCxnSpPr>
            <a:cxnSpLocks/>
          </p:cNvCxnSpPr>
          <p:nvPr/>
        </p:nvCxnSpPr>
        <p:spPr>
          <a:xfrm flipV="1">
            <a:off x="10595832" y="5106995"/>
            <a:ext cx="509761" cy="6463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13CAFBE-E768-4032-9ECB-F374EF614F8F}"/>
              </a:ext>
            </a:extLst>
          </p:cNvPr>
          <p:cNvCxnSpPr>
            <a:cxnSpLocks/>
            <a:endCxn id="84" idx="3"/>
          </p:cNvCxnSpPr>
          <p:nvPr/>
        </p:nvCxnSpPr>
        <p:spPr>
          <a:xfrm>
            <a:off x="10595832" y="5810479"/>
            <a:ext cx="1008146" cy="315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D1B76FE-5FCB-4F70-917E-A15A864C1589}"/>
              </a:ext>
            </a:extLst>
          </p:cNvPr>
          <p:cNvCxnSpPr>
            <a:cxnSpLocks/>
          </p:cNvCxnSpPr>
          <p:nvPr/>
        </p:nvCxnSpPr>
        <p:spPr>
          <a:xfrm>
            <a:off x="10595832" y="5911918"/>
            <a:ext cx="480559" cy="57017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D1F4920-2674-4F9C-B6BD-F43A136E8AA8}"/>
              </a:ext>
            </a:extLst>
          </p:cNvPr>
          <p:cNvCxnSpPr>
            <a:cxnSpLocks/>
          </p:cNvCxnSpPr>
          <p:nvPr/>
        </p:nvCxnSpPr>
        <p:spPr>
          <a:xfrm>
            <a:off x="8692873" y="5799256"/>
            <a:ext cx="112209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2" name="Content Placeholder 7" descr="A screenshot of a cell phone&#10;&#10;Description automatically generated">
            <a:extLst>
              <a:ext uri="{FF2B5EF4-FFF2-40B4-BE49-F238E27FC236}">
                <a16:creationId xmlns:a16="http://schemas.microsoft.com/office/drawing/2014/main" id="{BD96DED7-F08C-41C2-8C1D-7F9A29C8C4DA}"/>
              </a:ext>
            </a:extLst>
          </p:cNvPr>
          <p:cNvPicPr>
            <a:picLocks noChangeAspect="1"/>
          </p:cNvPicPr>
          <p:nvPr/>
        </p:nvPicPr>
        <p:blipFill>
          <a:blip r:embed="rId3"/>
          <a:stretch>
            <a:fillRect/>
          </a:stretch>
        </p:blipFill>
        <p:spPr>
          <a:xfrm>
            <a:off x="8286980" y="2400664"/>
            <a:ext cx="3344775" cy="1971875"/>
          </a:xfrm>
          <a:prstGeom prst="rect">
            <a:avLst/>
          </a:prstGeom>
        </p:spPr>
      </p:pic>
      <p:sp>
        <p:nvSpPr>
          <p:cNvPr id="84" name="Rectangle: Rounded Corners 83">
            <a:extLst>
              <a:ext uri="{FF2B5EF4-FFF2-40B4-BE49-F238E27FC236}">
                <a16:creationId xmlns:a16="http://schemas.microsoft.com/office/drawing/2014/main" id="{38363782-0071-4392-A2B7-1DC3D60BE9A2}"/>
              </a:ext>
            </a:extLst>
          </p:cNvPr>
          <p:cNvSpPr/>
          <p:nvPr/>
        </p:nvSpPr>
        <p:spPr bwMode="auto">
          <a:xfrm>
            <a:off x="8455458" y="5004046"/>
            <a:ext cx="3148520" cy="1619174"/>
          </a:xfrm>
          <a:prstGeom prst="roundRect">
            <a:avLst/>
          </a:prstGeom>
          <a:noFill/>
          <a:ln w="34925">
            <a:solidFill>
              <a:srgbClr val="287E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4F873CDF-6879-40BE-ABC7-CCD3FA8A1B48}"/>
              </a:ext>
            </a:extLst>
          </p:cNvPr>
          <p:cNvGrpSpPr>
            <a:grpSpLocks noChangeAspect="1"/>
          </p:cNvGrpSpPr>
          <p:nvPr/>
        </p:nvGrpSpPr>
        <p:grpSpPr>
          <a:xfrm>
            <a:off x="8234135" y="4802674"/>
            <a:ext cx="509761" cy="509761"/>
            <a:chOff x="7254203" y="4970975"/>
            <a:chExt cx="781775" cy="781775"/>
          </a:xfrm>
        </p:grpSpPr>
        <p:sp>
          <p:nvSpPr>
            <p:cNvPr id="78" name="Oval 143">
              <a:extLst>
                <a:ext uri="{FF2B5EF4-FFF2-40B4-BE49-F238E27FC236}">
                  <a16:creationId xmlns:a16="http://schemas.microsoft.com/office/drawing/2014/main" id="{1F920D1F-1131-498E-9950-1406AA6EF945}"/>
                </a:ext>
              </a:extLst>
            </p:cNvPr>
            <p:cNvSpPr/>
            <p:nvPr/>
          </p:nvSpPr>
          <p:spPr bwMode="auto">
            <a:xfrm>
              <a:off x="7254203" y="4970975"/>
              <a:ext cx="781775" cy="781775"/>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9" name="Freeform 5">
              <a:extLst>
                <a:ext uri="{FF2B5EF4-FFF2-40B4-BE49-F238E27FC236}">
                  <a16:creationId xmlns:a16="http://schemas.microsoft.com/office/drawing/2014/main" id="{C4FC506C-A405-4997-9F0A-3B46939C8154}"/>
                </a:ext>
              </a:extLst>
            </p:cNvPr>
            <p:cNvSpPr>
              <a:spLocks/>
            </p:cNvSpPr>
            <p:nvPr/>
          </p:nvSpPr>
          <p:spPr bwMode="auto">
            <a:xfrm>
              <a:off x="7449967" y="5213620"/>
              <a:ext cx="390247" cy="25691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6">
              <a:extLst>
                <a:ext uri="{FF2B5EF4-FFF2-40B4-BE49-F238E27FC236}">
                  <a16:creationId xmlns:a16="http://schemas.microsoft.com/office/drawing/2014/main" id="{81E8291E-AF2E-4F7A-AE43-3353FF87953C}"/>
                </a:ext>
              </a:extLst>
            </p:cNvPr>
            <p:cNvSpPr>
              <a:spLocks noEditPoints="1"/>
            </p:cNvSpPr>
            <p:nvPr/>
          </p:nvSpPr>
          <p:spPr bwMode="auto">
            <a:xfrm>
              <a:off x="7449967" y="5277544"/>
              <a:ext cx="298317" cy="232562"/>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sp>
        <p:nvSpPr>
          <p:cNvPr id="85" name="Rectangle 84">
            <a:extLst>
              <a:ext uri="{FF2B5EF4-FFF2-40B4-BE49-F238E27FC236}">
                <a16:creationId xmlns:a16="http://schemas.microsoft.com/office/drawing/2014/main" id="{7B1F403C-6F4D-4513-A112-B4ADD42D8E62}"/>
              </a:ext>
            </a:extLst>
          </p:cNvPr>
          <p:cNvSpPr/>
          <p:nvPr/>
        </p:nvSpPr>
        <p:spPr>
          <a:xfrm>
            <a:off x="9988867" y="5614590"/>
            <a:ext cx="394660"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AI</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9136F3E0-6D95-461C-BAB1-BCD6E527F32E}"/>
              </a:ext>
            </a:extLst>
          </p:cNvPr>
          <p:cNvSpPr/>
          <p:nvPr/>
        </p:nvSpPr>
        <p:spPr bwMode="auto">
          <a:xfrm>
            <a:off x="10514182" y="5239147"/>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89" name="Rectangle: Rounded Corners 88">
            <a:extLst>
              <a:ext uri="{FF2B5EF4-FFF2-40B4-BE49-F238E27FC236}">
                <a16:creationId xmlns:a16="http://schemas.microsoft.com/office/drawing/2014/main" id="{7EB3113D-BA90-466C-A8C5-F6E465858664}"/>
              </a:ext>
            </a:extLst>
          </p:cNvPr>
          <p:cNvSpPr/>
          <p:nvPr/>
        </p:nvSpPr>
        <p:spPr bwMode="auto">
          <a:xfrm>
            <a:off x="10508628" y="625893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90" name="Rectangle: Rounded Corners 89">
            <a:extLst>
              <a:ext uri="{FF2B5EF4-FFF2-40B4-BE49-F238E27FC236}">
                <a16:creationId xmlns:a16="http://schemas.microsoft.com/office/drawing/2014/main" id="{0A6C7221-2541-4966-9450-A8728D3C1E15}"/>
              </a:ext>
            </a:extLst>
          </p:cNvPr>
          <p:cNvSpPr/>
          <p:nvPr/>
        </p:nvSpPr>
        <p:spPr bwMode="auto">
          <a:xfrm>
            <a:off x="11136749" y="5852749"/>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grpSp>
        <p:nvGrpSpPr>
          <p:cNvPr id="58" name="Group 57">
            <a:extLst>
              <a:ext uri="{FF2B5EF4-FFF2-40B4-BE49-F238E27FC236}">
                <a16:creationId xmlns:a16="http://schemas.microsoft.com/office/drawing/2014/main" id="{46988B93-C424-4BC4-9495-ED0EBB270180}"/>
              </a:ext>
            </a:extLst>
          </p:cNvPr>
          <p:cNvGrpSpPr/>
          <p:nvPr/>
        </p:nvGrpSpPr>
        <p:grpSpPr>
          <a:xfrm>
            <a:off x="8286980" y="769661"/>
            <a:ext cx="690563" cy="300725"/>
            <a:chOff x="8245475" y="2920838"/>
            <a:chExt cx="690563" cy="300725"/>
          </a:xfrm>
        </p:grpSpPr>
        <p:sp>
          <p:nvSpPr>
            <p:cNvPr id="61" name="BulletedList_E8FD" title="Icon of a bulleted list">
              <a:extLst>
                <a:ext uri="{FF2B5EF4-FFF2-40B4-BE49-F238E27FC236}">
                  <a16:creationId xmlns:a16="http://schemas.microsoft.com/office/drawing/2014/main" id="{8A8D2BDC-B79C-45DB-879C-0256845069C0}"/>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 name="Rectangle 61">
              <a:extLst>
                <a:ext uri="{FF2B5EF4-FFF2-40B4-BE49-F238E27FC236}">
                  <a16:creationId xmlns:a16="http://schemas.microsoft.com/office/drawing/2014/main" id="{389B7DDB-21BE-4562-AB80-449F0EDFA830}"/>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ED4122C-CA89-48AE-8DD0-3C62BC7199AA}"/>
              </a:ext>
            </a:extLst>
          </p:cNvPr>
          <p:cNvGrpSpPr/>
          <p:nvPr/>
        </p:nvGrpSpPr>
        <p:grpSpPr>
          <a:xfrm>
            <a:off x="8286980" y="1107585"/>
            <a:ext cx="690563" cy="300725"/>
            <a:chOff x="8245475" y="2920838"/>
            <a:chExt cx="690563" cy="300725"/>
          </a:xfrm>
        </p:grpSpPr>
        <p:sp>
          <p:nvSpPr>
            <p:cNvPr id="64" name="BulletedList_E8FD" title="Icon of a bulleted list">
              <a:extLst>
                <a:ext uri="{FF2B5EF4-FFF2-40B4-BE49-F238E27FC236}">
                  <a16:creationId xmlns:a16="http://schemas.microsoft.com/office/drawing/2014/main" id="{B14BF223-DAD1-4217-B847-D09151CEE71B}"/>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 name="Rectangle 65">
              <a:extLst>
                <a:ext uri="{FF2B5EF4-FFF2-40B4-BE49-F238E27FC236}">
                  <a16:creationId xmlns:a16="http://schemas.microsoft.com/office/drawing/2014/main" id="{E49D2A6F-4277-4BAE-A826-FCA10BB6BD47}"/>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0B3706E8-E9DE-4F87-8900-4D50CF21D670}"/>
              </a:ext>
            </a:extLst>
          </p:cNvPr>
          <p:cNvGrpSpPr/>
          <p:nvPr/>
        </p:nvGrpSpPr>
        <p:grpSpPr>
          <a:xfrm>
            <a:off x="8286980" y="1438124"/>
            <a:ext cx="690563" cy="300725"/>
            <a:chOff x="8245475" y="2920838"/>
            <a:chExt cx="690563" cy="300725"/>
          </a:xfrm>
        </p:grpSpPr>
        <p:sp>
          <p:nvSpPr>
            <p:cNvPr id="68" name="BulletedList_E8FD" title="Icon of a bulleted list">
              <a:extLst>
                <a:ext uri="{FF2B5EF4-FFF2-40B4-BE49-F238E27FC236}">
                  <a16:creationId xmlns:a16="http://schemas.microsoft.com/office/drawing/2014/main" id="{54F0DCDF-D8C3-40E4-9C16-4294E089E81A}"/>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 name="Rectangle 68">
              <a:extLst>
                <a:ext uri="{FF2B5EF4-FFF2-40B4-BE49-F238E27FC236}">
                  <a16:creationId xmlns:a16="http://schemas.microsoft.com/office/drawing/2014/main" id="{926E929E-2CA7-4146-B367-18BDC3B8C024}"/>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0AA39A98-2CF3-4D0B-BECD-3A9820C9CF9C}"/>
              </a:ext>
            </a:extLst>
          </p:cNvPr>
          <p:cNvGrpSpPr/>
          <p:nvPr/>
        </p:nvGrpSpPr>
        <p:grpSpPr>
          <a:xfrm>
            <a:off x="8908640" y="5483846"/>
            <a:ext cx="690563" cy="300725"/>
            <a:chOff x="8245475" y="2920838"/>
            <a:chExt cx="690563" cy="300725"/>
          </a:xfrm>
        </p:grpSpPr>
        <p:sp>
          <p:nvSpPr>
            <p:cNvPr id="71" name="BulletedList_E8FD" title="Icon of a bulleted list">
              <a:extLst>
                <a:ext uri="{FF2B5EF4-FFF2-40B4-BE49-F238E27FC236}">
                  <a16:creationId xmlns:a16="http://schemas.microsoft.com/office/drawing/2014/main" id="{58BB9623-8BAD-463F-938C-69CC5C35B41E}"/>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8258E4A9-5806-427F-80DC-07BB52C6AF90}"/>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61432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84" grpId="0" animBg="1"/>
      <p:bldP spid="85" grpId="0"/>
      <p:bldP spid="87" grpId="0" animBg="1"/>
      <p:bldP spid="89" grpId="0" animBg="1"/>
      <p:bldP spid="9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29854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5400" b="1" dirty="0">
              <a:solidFill>
                <a:srgbClr val="7030A0"/>
              </a:solidFill>
              <a:latin typeface="Calibri" panose="020F0502020204030204"/>
            </a:endParaRPr>
          </a:p>
          <a:p>
            <a:pPr lvl="0">
              <a:defRPr/>
            </a:pPr>
            <a:r>
              <a:rPr lang="en-US" sz="4000" b="1" dirty="0">
                <a:solidFill>
                  <a:srgbClr val="7030A0"/>
                </a:solidFill>
              </a:rPr>
              <a:t>Lab9-Object detection</a:t>
            </a:r>
          </a:p>
          <a:p>
            <a:pPr lvl="0">
              <a:defRPr/>
            </a:pPr>
            <a:r>
              <a:rPr lang="en-US" sz="4000" b="1" dirty="0">
                <a:solidFill>
                  <a:srgbClr val="7030A0"/>
                </a:solidFill>
              </a:rPr>
              <a:t>Lab10-Form processing</a:t>
            </a:r>
            <a:endParaRPr kumimoji="0" lang="en-US" sz="40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5" name="Content Placeholder 4">
            <a:extLst>
              <a:ext uri="{FF2B5EF4-FFF2-40B4-BE49-F238E27FC236}">
                <a16:creationId xmlns:a16="http://schemas.microsoft.com/office/drawing/2014/main" id="{15B12BF2-1D00-4F30-8C1A-2F6958E3D0B8}"/>
              </a:ext>
            </a:extLst>
          </p:cNvPr>
          <p:cNvGraphicFramePr>
            <a:graphicFrameLocks/>
          </p:cNvGraphicFramePr>
          <p:nvPr>
            <p:extLst>
              <p:ext uri="{D42A27DB-BD31-4B8C-83A1-F6EECF244321}">
                <p14:modId xmlns:p14="http://schemas.microsoft.com/office/powerpoint/2010/main" val="1966176112"/>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7: Power up your Apps with AI Builder</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1"/>
            <a:ext cx="5222543" cy="525747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AI for every app. And everyone</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Setup Environment</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Types of AI Model</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Prediction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Form processing</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Object detection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Text classification</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IN" sz="2400" dirty="0">
                <a:solidFill>
                  <a:srgbClr val="2F2F2F"/>
                </a:solidFill>
              </a:rPr>
              <a:t>Lab9-Object detection</a:t>
            </a:r>
          </a:p>
          <a:p>
            <a:pPr marL="800100" lvl="1" indent="-342900" defTabSz="1955800">
              <a:spcBef>
                <a:spcPct val="0"/>
              </a:spcBef>
              <a:spcAft>
                <a:spcPct val="35000"/>
              </a:spcAft>
              <a:buFont typeface="Wingdings" panose="05000000000000000000" pitchFamily="2" charset="2"/>
              <a:buChar char="ü"/>
              <a:defRPr/>
            </a:pPr>
            <a:r>
              <a:rPr lang="en-IN" sz="2400" dirty="0">
                <a:solidFill>
                  <a:srgbClr val="2F2F2F"/>
                </a:solidFill>
              </a:rPr>
              <a:t>Lab10-Form processing</a:t>
            </a:r>
          </a:p>
        </p:txBody>
      </p:sp>
      <p:sp>
        <p:nvSpPr>
          <p:cNvPr id="25" name="Rectangle 24">
            <a:extLst>
              <a:ext uri="{FF2B5EF4-FFF2-40B4-BE49-F238E27FC236}">
                <a16:creationId xmlns:a16="http://schemas.microsoft.com/office/drawing/2014/main" id="{EF3D5185-07B2-4EAF-859B-B2F50BB94B7A}"/>
              </a:ext>
            </a:extLst>
          </p:cNvPr>
          <p:cNvSpPr/>
          <p:nvPr/>
        </p:nvSpPr>
        <p:spPr>
          <a:xfrm>
            <a:off x="1826321" y="2956404"/>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762BE-4481-49E2-AE1B-90F768243B3F}"/>
              </a:ext>
            </a:extLst>
          </p:cNvPr>
          <p:cNvSpPr>
            <a:spLocks noGrp="1"/>
          </p:cNvSpPr>
          <p:nvPr>
            <p:ph type="title"/>
          </p:nvPr>
        </p:nvSpPr>
        <p:spPr>
          <a:xfrm>
            <a:off x="588262" y="2042418"/>
            <a:ext cx="4745737" cy="2769989"/>
          </a:xfrm>
        </p:spPr>
        <p:txBody>
          <a:bodyPr anchor="ctr"/>
          <a:lstStyle/>
          <a:p>
            <a:r>
              <a:rPr lang="en-US" dirty="0">
                <a:gradFill>
                  <a:gsLst>
                    <a:gs pos="83000">
                      <a:schemeClr val="accent2"/>
                    </a:gs>
                    <a:gs pos="100000">
                      <a:schemeClr val="accent2"/>
                    </a:gs>
                  </a:gsLst>
                  <a:lin ang="5400000" scaled="1"/>
                </a:gradFill>
                <a:cs typeface="Segoe UI"/>
              </a:rPr>
              <a:t>Implementation complexity</a:t>
            </a:r>
            <a:br>
              <a:rPr lang="en-US" dirty="0">
                <a:cs typeface="Segoe UI"/>
              </a:rPr>
            </a:br>
            <a:br>
              <a:rPr lang="en-US" dirty="0">
                <a:cs typeface="Segoe UI"/>
              </a:rPr>
            </a:br>
            <a:r>
              <a:rPr lang="en-US" dirty="0">
                <a:cs typeface="Segoe UI"/>
              </a:rPr>
              <a:t>Access to AI needs to be made easy!</a:t>
            </a:r>
          </a:p>
        </p:txBody>
      </p:sp>
      <p:pic>
        <p:nvPicPr>
          <p:cNvPr id="5" name="Picture 4">
            <a:extLst>
              <a:ext uri="{FF2B5EF4-FFF2-40B4-BE49-F238E27FC236}">
                <a16:creationId xmlns:a16="http://schemas.microsoft.com/office/drawing/2014/main" id="{7EA3714A-9B92-467B-BC46-27378D6305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5" r="50000"/>
          <a:stretch/>
        </p:blipFill>
        <p:spPr>
          <a:xfrm>
            <a:off x="6335484" y="-1"/>
            <a:ext cx="5856515" cy="6857999"/>
          </a:xfrm>
          <a:prstGeom prst="rect">
            <a:avLst/>
          </a:prstGeom>
        </p:spPr>
      </p:pic>
    </p:spTree>
    <p:extLst>
      <p:ext uri="{BB962C8B-B14F-4D97-AF65-F5344CB8AC3E}">
        <p14:creationId xmlns:p14="http://schemas.microsoft.com/office/powerpoint/2010/main" val="19103456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762BE-4481-49E2-AE1B-90F768243B3F}"/>
              </a:ext>
            </a:extLst>
          </p:cNvPr>
          <p:cNvSpPr>
            <a:spLocks noGrp="1"/>
          </p:cNvSpPr>
          <p:nvPr>
            <p:ph type="title"/>
          </p:nvPr>
        </p:nvSpPr>
        <p:spPr>
          <a:xfrm>
            <a:off x="588262" y="2042418"/>
            <a:ext cx="4745738" cy="3877985"/>
          </a:xfrm>
        </p:spPr>
        <p:txBody>
          <a:bodyPr anchor="t" anchorCtr="0"/>
          <a:lstStyle/>
          <a:p>
            <a:r>
              <a:rPr lang="en-US" dirty="0">
                <a:gradFill>
                  <a:gsLst>
                    <a:gs pos="83000">
                      <a:schemeClr val="accent2"/>
                    </a:gs>
                    <a:gs pos="100000">
                      <a:schemeClr val="accent2"/>
                    </a:gs>
                  </a:gsLst>
                  <a:lin ang="5400000" scaled="1"/>
                </a:gradFill>
                <a:cs typeface="Segoe UI"/>
              </a:rPr>
              <a:t>Business </a:t>
            </a:r>
            <a:br>
              <a:rPr lang="en-US" dirty="0">
                <a:gradFill>
                  <a:gsLst>
                    <a:gs pos="83000">
                      <a:schemeClr val="accent2"/>
                    </a:gs>
                    <a:gs pos="100000">
                      <a:schemeClr val="accent2"/>
                    </a:gs>
                  </a:gsLst>
                  <a:lin ang="5400000" scaled="1"/>
                </a:gradFill>
                <a:cs typeface="Segoe UI"/>
              </a:rPr>
            </a:br>
            <a:r>
              <a:rPr lang="en-US" dirty="0">
                <a:gradFill>
                  <a:gsLst>
                    <a:gs pos="83000">
                      <a:schemeClr val="accent2"/>
                    </a:gs>
                    <a:gs pos="100000">
                      <a:schemeClr val="accent2"/>
                    </a:gs>
                  </a:gsLst>
                  <a:lin ang="5400000" scaled="1"/>
                </a:gradFill>
                <a:cs typeface="Segoe UI"/>
              </a:rPr>
              <a:t>expertise</a:t>
            </a:r>
            <a:br>
              <a:rPr lang="en-US" dirty="0"/>
            </a:br>
            <a:br>
              <a:rPr lang="en-US" dirty="0"/>
            </a:br>
            <a:r>
              <a:rPr lang="en-US" dirty="0"/>
              <a:t>AI’s untapped potential lies in the hands of those with business problems to solve</a:t>
            </a:r>
            <a:endParaRPr lang="fr-FR" dirty="0"/>
          </a:p>
        </p:txBody>
      </p:sp>
      <p:pic>
        <p:nvPicPr>
          <p:cNvPr id="2050" name="Picture 2" descr="MSC18_projectCureWarehouseChicago_012">
            <a:extLst>
              <a:ext uri="{FF2B5EF4-FFF2-40B4-BE49-F238E27FC236}">
                <a16:creationId xmlns:a16="http://schemas.microsoft.com/office/drawing/2014/main" id="{1E49DB22-E464-4C89-91A7-42AF1AB912B3}"/>
              </a:ext>
            </a:extLst>
          </p:cNvPr>
          <p:cNvPicPr>
            <a:picLocks noGrp="1" noChangeAspect="1" noChangeArrowheads="1"/>
          </p:cNvPicPr>
          <p:nvPr>
            <p:ph type="pic" sz="quarter" idx="11"/>
          </p:nvPr>
        </p:nvPicPr>
        <p:blipFill rotWithShape="1">
          <a:blip r:embed="rId3">
            <a:extLst>
              <a:ext uri="{28A0092B-C50C-407E-A947-70E740481C1C}">
                <a14:useLocalDpi xmlns:a14="http://schemas.microsoft.com/office/drawing/2010/main" val="0"/>
              </a:ext>
            </a:extLst>
          </a:blip>
          <a:srcRect l="19101" t="23" r="23968" b="-23"/>
          <a:stretch/>
        </p:blipFill>
        <p:spPr bwMode="auto">
          <a:xfrm>
            <a:off x="6335486" y="0"/>
            <a:ext cx="585651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3629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BE259-A674-4CD2-9E9D-05ED0356DD98}"/>
              </a:ext>
            </a:extLst>
          </p:cNvPr>
          <p:cNvSpPr>
            <a:spLocks noGrp="1"/>
          </p:cNvSpPr>
          <p:nvPr>
            <p:ph type="title"/>
          </p:nvPr>
        </p:nvSpPr>
        <p:spPr>
          <a:xfrm>
            <a:off x="588262" y="2042418"/>
            <a:ext cx="4755639" cy="2215991"/>
          </a:xfrm>
        </p:spPr>
        <p:txBody>
          <a:bodyPr anchor="t" anchorCtr="0"/>
          <a:lstStyle/>
          <a:p>
            <a:r>
              <a:rPr lang="en-US" dirty="0">
                <a:cs typeface="Segoe UI"/>
              </a:rPr>
              <a:t>AI must be democratized to accelerate digital transformation</a:t>
            </a:r>
          </a:p>
        </p:txBody>
      </p:sp>
      <p:sp>
        <p:nvSpPr>
          <p:cNvPr id="4" name="Rectangle 3">
            <a:extLst>
              <a:ext uri="{FF2B5EF4-FFF2-40B4-BE49-F238E27FC236}">
                <a16:creationId xmlns:a16="http://schemas.microsoft.com/office/drawing/2014/main" id="{ED6F62BE-2356-43F8-BB19-776CCD91DE96}"/>
              </a:ext>
            </a:extLst>
          </p:cNvPr>
          <p:cNvSpPr/>
          <p:nvPr/>
        </p:nvSpPr>
        <p:spPr bwMode="auto">
          <a:xfrm>
            <a:off x="5798930" y="0"/>
            <a:ext cx="6393069"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BE1FB063-319E-40A7-9BE5-5CFF871C19CA}"/>
              </a:ext>
            </a:extLst>
          </p:cNvPr>
          <p:cNvCxnSpPr/>
          <p:nvPr/>
        </p:nvCxnSpPr>
        <p:spPr>
          <a:xfrm>
            <a:off x="9068616" y="2006839"/>
            <a:ext cx="0" cy="373588"/>
          </a:xfrm>
          <a:prstGeom prst="line">
            <a:avLst/>
          </a:prstGeom>
          <a:ln>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979ABBB-C8CA-4712-A1E9-407DB444313A}"/>
              </a:ext>
            </a:extLst>
          </p:cNvPr>
          <p:cNvCxnSpPr/>
          <p:nvPr/>
        </p:nvCxnSpPr>
        <p:spPr>
          <a:xfrm>
            <a:off x="11125223" y="2011281"/>
            <a:ext cx="0" cy="373588"/>
          </a:xfrm>
          <a:prstGeom prst="line">
            <a:avLst/>
          </a:prstGeom>
          <a:ln>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0E6CF2F-C9B8-41B6-A080-6C9B5562DE0F}"/>
              </a:ext>
            </a:extLst>
          </p:cNvPr>
          <p:cNvCxnSpPr/>
          <p:nvPr/>
        </p:nvCxnSpPr>
        <p:spPr>
          <a:xfrm>
            <a:off x="6959523" y="2006839"/>
            <a:ext cx="0" cy="373588"/>
          </a:xfrm>
          <a:prstGeom prst="line">
            <a:avLst/>
          </a:prstGeom>
          <a:ln>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549785A-EF3D-4682-A97E-3D29881740C7}"/>
              </a:ext>
            </a:extLst>
          </p:cNvPr>
          <p:cNvCxnSpPr>
            <a:cxnSpLocks/>
          </p:cNvCxnSpPr>
          <p:nvPr/>
        </p:nvCxnSpPr>
        <p:spPr>
          <a:xfrm>
            <a:off x="5897880" y="2006839"/>
            <a:ext cx="6294119" cy="0"/>
          </a:xfrm>
          <a:prstGeom prst="straightConnector1">
            <a:avLst/>
          </a:prstGeom>
          <a:ln>
            <a:solidFill>
              <a:schemeClr val="tx1">
                <a:lumMod val="9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FBF035D-EDF7-4D31-9F8B-94FA4CA124C6}"/>
              </a:ext>
            </a:extLst>
          </p:cNvPr>
          <p:cNvSpPr txBox="1"/>
          <p:nvPr/>
        </p:nvSpPr>
        <p:spPr>
          <a:xfrm>
            <a:off x="9995465" y="3360570"/>
            <a:ext cx="2196535" cy="1739243"/>
          </a:xfrm>
          <a:prstGeom prst="rect">
            <a:avLst/>
          </a:prstGeom>
          <a:noFill/>
        </p:spPr>
        <p:txBody>
          <a:bodyPr wrap="square" lIns="91440" tIns="149217" rIns="91440"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a:ln>
                  <a:noFill/>
                </a:ln>
                <a:solidFill>
                  <a:srgbClr val="243A5E"/>
                </a:solidFill>
                <a:effectLst/>
                <a:uLnTx/>
                <a:uFillTx/>
                <a:latin typeface="Segoe UI Semilight"/>
                <a:ea typeface="+mn-ea"/>
                <a:cs typeface="+mn-cs"/>
              </a:rPr>
              <a:t>Apps + AI</a:t>
            </a:r>
            <a:endParaRPr kumimoji="0" lang="en-US" sz="1632" b="0" i="0" u="none" strike="noStrike" kern="1200" cap="none" spc="0" normalizeH="0" baseline="0" noProof="0">
              <a:ln>
                <a:noFill/>
              </a:ln>
              <a:solidFill>
                <a:srgbClr val="243A5E"/>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243A5E"/>
                </a:solidFill>
                <a:effectLst/>
                <a:uLnTx/>
                <a:uFillTx/>
                <a:latin typeface="Segoe UI Semilight"/>
                <a:ea typeface="+mn-ea"/>
                <a:cs typeface="+mn-cs"/>
              </a:rPr>
              <a:t>Automated</a:t>
            </a: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243A5E"/>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243A5E"/>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243A5E"/>
                </a:solidFill>
                <a:effectLst/>
                <a:uLnTx/>
                <a:uFillTx/>
                <a:latin typeface="Segoe UI Semilight"/>
                <a:ea typeface="+mn-ea"/>
                <a:cs typeface="+mn-cs"/>
              </a:rPr>
              <a:t>Business users</a:t>
            </a:r>
          </a:p>
        </p:txBody>
      </p:sp>
      <p:grpSp>
        <p:nvGrpSpPr>
          <p:cNvPr id="12" name="Group 11">
            <a:extLst>
              <a:ext uri="{FF2B5EF4-FFF2-40B4-BE49-F238E27FC236}">
                <a16:creationId xmlns:a16="http://schemas.microsoft.com/office/drawing/2014/main" id="{4A649469-2CC7-4371-8FF7-369EABACF77D}"/>
              </a:ext>
            </a:extLst>
          </p:cNvPr>
          <p:cNvGrpSpPr/>
          <p:nvPr/>
        </p:nvGrpSpPr>
        <p:grpSpPr>
          <a:xfrm>
            <a:off x="10674296" y="2313874"/>
            <a:ext cx="895612" cy="895612"/>
            <a:chOff x="4328362" y="-756953"/>
            <a:chExt cx="492964" cy="492964"/>
          </a:xfrm>
          <a:solidFill>
            <a:srgbClr val="FFFFFF"/>
          </a:solidFill>
        </p:grpSpPr>
        <p:sp>
          <p:nvSpPr>
            <p:cNvPr id="13" name="Oval 12">
              <a:extLst>
                <a:ext uri="{FF2B5EF4-FFF2-40B4-BE49-F238E27FC236}">
                  <a16:creationId xmlns:a16="http://schemas.microsoft.com/office/drawing/2014/main" id="{3F1373E7-6A67-4421-9A23-E2B2CF76BB2B}"/>
                </a:ext>
              </a:extLst>
            </p:cNvPr>
            <p:cNvSpPr/>
            <p:nvPr/>
          </p:nvSpPr>
          <p:spPr bwMode="auto">
            <a:xfrm>
              <a:off x="4328362" y="-756953"/>
              <a:ext cx="492964" cy="492964"/>
            </a:xfrm>
            <a:prstGeom prst="ellipse">
              <a:avLst/>
            </a:prstGeom>
            <a:grpFill/>
            <a:ln w="10795" cap="flat" cmpd="sng" algn="ctr">
              <a:noFill/>
              <a:prstDash val="solid"/>
              <a:headEnd type="none" w="med" len="med"/>
              <a:tailEnd type="none" w="med" len="med"/>
            </a:ln>
            <a:effectLst>
              <a:outerShdw blurRad="177800" dist="177800" dir="5400000" algn="t" rotWithShape="0">
                <a:prstClr val="black">
                  <a:alpha val="10000"/>
                </a:prstClr>
              </a:outerShdw>
            </a:effectLst>
          </p:spPr>
          <p:txBody>
            <a:bodyPr vert="horz" wrap="square" lIns="0" tIns="46604" rIns="0" bIns="46604" numCol="1" rtlCol="0" anchor="ctr" anchorCtr="0" compatLnSpc="1">
              <a:prstTxWarp prst="textNoShape">
                <a:avLst/>
              </a:prstTxWarp>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4" name="Group 13">
              <a:extLst>
                <a:ext uri="{FF2B5EF4-FFF2-40B4-BE49-F238E27FC236}">
                  <a16:creationId xmlns:a16="http://schemas.microsoft.com/office/drawing/2014/main" id="{7354DC41-0541-4432-B113-D5BCE1D6E2E9}"/>
                </a:ext>
              </a:extLst>
            </p:cNvPr>
            <p:cNvGrpSpPr/>
            <p:nvPr/>
          </p:nvGrpSpPr>
          <p:grpSpPr>
            <a:xfrm>
              <a:off x="4442227" y="-673772"/>
              <a:ext cx="272671" cy="251709"/>
              <a:chOff x="8544911" y="5705404"/>
              <a:chExt cx="400992" cy="370165"/>
            </a:xfrm>
            <a:grpFill/>
          </p:grpSpPr>
          <p:sp>
            <p:nvSpPr>
              <p:cNvPr id="15" name="Oval 243">
                <a:extLst>
                  <a:ext uri="{FF2B5EF4-FFF2-40B4-BE49-F238E27FC236}">
                    <a16:creationId xmlns:a16="http://schemas.microsoft.com/office/drawing/2014/main" id="{86C13819-FE2B-4594-B942-343580DB569D}"/>
                  </a:ext>
                </a:extLst>
              </p:cNvPr>
              <p:cNvSpPr>
                <a:spLocks noChangeArrowheads="1"/>
              </p:cNvSpPr>
              <p:nvPr/>
            </p:nvSpPr>
            <p:spPr bwMode="auto">
              <a:xfrm>
                <a:off x="8675500" y="5821569"/>
                <a:ext cx="146050" cy="146050"/>
              </a:xfrm>
              <a:prstGeom prst="ellipse">
                <a:avLst/>
              </a:prstGeom>
              <a:grpFill/>
              <a:ln w="28575"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 name="Freeform 244">
                <a:extLst>
                  <a:ext uri="{FF2B5EF4-FFF2-40B4-BE49-F238E27FC236}">
                    <a16:creationId xmlns:a16="http://schemas.microsoft.com/office/drawing/2014/main" id="{9C734CDF-DC26-42FB-9735-6E8434EA314C}"/>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245">
                <a:extLst>
                  <a:ext uri="{FF2B5EF4-FFF2-40B4-BE49-F238E27FC236}">
                    <a16:creationId xmlns:a16="http://schemas.microsoft.com/office/drawing/2014/main" id="{A49BCFCD-271E-4C19-9B98-A6A0523E7CD7}"/>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28575"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246">
                <a:extLst>
                  <a:ext uri="{FF2B5EF4-FFF2-40B4-BE49-F238E27FC236}">
                    <a16:creationId xmlns:a16="http://schemas.microsoft.com/office/drawing/2014/main" id="{CF7B2A8E-08A2-4415-8ED1-158D22BBFD0A}"/>
                  </a:ext>
                </a:extLst>
              </p:cNvPr>
              <p:cNvSpPr>
                <a:spLocks/>
              </p:cNvSpPr>
              <p:nvPr/>
            </p:nvSpPr>
            <p:spPr bwMode="auto">
              <a:xfrm>
                <a:off x="8544911" y="5862981"/>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9050"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Freeform 246">
                <a:extLst>
                  <a:ext uri="{FF2B5EF4-FFF2-40B4-BE49-F238E27FC236}">
                    <a16:creationId xmlns:a16="http://schemas.microsoft.com/office/drawing/2014/main" id="{1D2BBB20-9494-4680-A4F0-F818A2844C86}"/>
                  </a:ext>
                </a:extLst>
              </p:cNvPr>
              <p:cNvSpPr>
                <a:spLocks/>
              </p:cNvSpPr>
              <p:nvPr/>
            </p:nvSpPr>
            <p:spPr bwMode="auto">
              <a:xfrm>
                <a:off x="8699427" y="5705404"/>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9050"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246">
                <a:extLst>
                  <a:ext uri="{FF2B5EF4-FFF2-40B4-BE49-F238E27FC236}">
                    <a16:creationId xmlns:a16="http://schemas.microsoft.com/office/drawing/2014/main" id="{8771A546-5FBD-49C9-9E91-D1A711FD9019}"/>
                  </a:ext>
                </a:extLst>
              </p:cNvPr>
              <p:cNvSpPr>
                <a:spLocks/>
              </p:cNvSpPr>
              <p:nvPr/>
            </p:nvSpPr>
            <p:spPr bwMode="auto">
              <a:xfrm>
                <a:off x="8857003" y="5858390"/>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9050"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grpSp>
      <p:sp>
        <p:nvSpPr>
          <p:cNvPr id="21" name="TextBox 20">
            <a:extLst>
              <a:ext uri="{FF2B5EF4-FFF2-40B4-BE49-F238E27FC236}">
                <a16:creationId xmlns:a16="http://schemas.microsoft.com/office/drawing/2014/main" id="{90091059-6F55-4035-9A7F-A309D849389A}"/>
              </a:ext>
            </a:extLst>
          </p:cNvPr>
          <p:cNvSpPr txBox="1"/>
          <p:nvPr/>
        </p:nvSpPr>
        <p:spPr>
          <a:xfrm>
            <a:off x="6096000" y="3360570"/>
            <a:ext cx="1727046" cy="1739243"/>
          </a:xfrm>
          <a:prstGeom prst="rect">
            <a:avLst/>
          </a:prstGeom>
          <a:noFill/>
        </p:spPr>
        <p:txBody>
          <a:bodyPr wrap="square" lIns="91440" tIns="149217" rIns="91440"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dirty="0">
                <a:ln>
                  <a:noFill/>
                </a:ln>
                <a:solidFill>
                  <a:srgbClr val="525252"/>
                </a:solidFill>
                <a:effectLst/>
                <a:uLnTx/>
                <a:uFillTx/>
                <a:latin typeface="Segoe UI Semilight"/>
                <a:ea typeface="+mn-ea"/>
                <a:cs typeface="+mn-cs"/>
              </a:rPr>
              <a:t>Paper-based</a:t>
            </a: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dirty="0">
                <a:ln>
                  <a:noFill/>
                </a:ln>
                <a:solidFill>
                  <a:srgbClr val="525252"/>
                </a:solidFill>
                <a:effectLst/>
                <a:uLnTx/>
                <a:uFillTx/>
                <a:latin typeface="Segoe UI Semilight"/>
                <a:ea typeface="+mn-ea"/>
                <a:cs typeface="+mn-cs"/>
              </a:rPr>
              <a:t>Manual</a:t>
            </a: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dirty="0">
              <a:ln>
                <a:noFill/>
              </a:ln>
              <a:solidFill>
                <a:srgbClr val="525252"/>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dirty="0">
              <a:ln>
                <a:noFill/>
              </a:ln>
              <a:solidFill>
                <a:srgbClr val="525252"/>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dirty="0">
                <a:ln>
                  <a:noFill/>
                </a:ln>
                <a:solidFill>
                  <a:srgbClr val="525252"/>
                </a:solidFill>
                <a:effectLst/>
                <a:uLnTx/>
                <a:uFillTx/>
                <a:latin typeface="Segoe UI Semilight"/>
                <a:ea typeface="+mn-ea"/>
                <a:cs typeface="+mn-cs"/>
              </a:rPr>
              <a:t>Experts</a:t>
            </a:r>
          </a:p>
        </p:txBody>
      </p:sp>
      <p:grpSp>
        <p:nvGrpSpPr>
          <p:cNvPr id="22" name="Group 21">
            <a:extLst>
              <a:ext uri="{FF2B5EF4-FFF2-40B4-BE49-F238E27FC236}">
                <a16:creationId xmlns:a16="http://schemas.microsoft.com/office/drawing/2014/main" id="{BF9725FE-6C83-4998-B58A-AECD884321A4}"/>
              </a:ext>
            </a:extLst>
          </p:cNvPr>
          <p:cNvGrpSpPr/>
          <p:nvPr/>
        </p:nvGrpSpPr>
        <p:grpSpPr>
          <a:xfrm>
            <a:off x="6533193" y="2308202"/>
            <a:ext cx="895611" cy="895611"/>
            <a:chOff x="6791691" y="4776276"/>
            <a:chExt cx="502920" cy="502920"/>
          </a:xfrm>
        </p:grpSpPr>
        <p:sp>
          <p:nvSpPr>
            <p:cNvPr id="23" name="Oval 22">
              <a:extLst>
                <a:ext uri="{FF2B5EF4-FFF2-40B4-BE49-F238E27FC236}">
                  <a16:creationId xmlns:a16="http://schemas.microsoft.com/office/drawing/2014/main" id="{D882B1CF-F595-49FE-8935-CAE995912889}"/>
                </a:ext>
              </a:extLst>
            </p:cNvPr>
            <p:cNvSpPr/>
            <p:nvPr/>
          </p:nvSpPr>
          <p:spPr bwMode="auto">
            <a:xfrm>
              <a:off x="6791691" y="4776276"/>
              <a:ext cx="502920" cy="502920"/>
            </a:xfrm>
            <a:prstGeom prst="ellipse">
              <a:avLst/>
            </a:prstGeom>
            <a:solidFill>
              <a:srgbClr val="FFFFFF"/>
            </a:solidFill>
            <a:ln w="10795" cap="flat" cmpd="sng" algn="ctr">
              <a:noFill/>
              <a:prstDash val="solid"/>
              <a:headEnd type="none" w="med" len="med"/>
              <a:tailEnd type="none" w="med" len="med"/>
            </a:ln>
            <a:effectLst>
              <a:outerShdw blurRad="177800" dist="177800" dir="5400000" algn="t" rotWithShape="0">
                <a:prstClr val="black">
                  <a:alpha val="10000"/>
                </a:prstClr>
              </a:outerShdw>
            </a:effectLst>
          </p:spPr>
          <p:txBody>
            <a:bodyPr vert="horz" wrap="square" lIns="0" tIns="46604" rIns="0" bIns="46604" numCol="1" rtlCol="0" anchor="ctr" anchorCtr="0" compatLnSpc="1">
              <a:prstTxWarp prst="textNoShape">
                <a:avLst/>
              </a:prstTxWarp>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4" name="Group 4">
              <a:extLst>
                <a:ext uri="{FF2B5EF4-FFF2-40B4-BE49-F238E27FC236}">
                  <a16:creationId xmlns:a16="http://schemas.microsoft.com/office/drawing/2014/main" id="{9C261A8B-834A-4740-BDE8-7DFF4E1FBC18}"/>
                </a:ext>
              </a:extLst>
            </p:cNvPr>
            <p:cNvGrpSpPr>
              <a:grpSpLocks noChangeAspect="1"/>
            </p:cNvGrpSpPr>
            <p:nvPr/>
          </p:nvGrpSpPr>
          <p:grpSpPr bwMode="auto">
            <a:xfrm>
              <a:off x="6978528" y="4921307"/>
              <a:ext cx="132329" cy="182880"/>
              <a:chOff x="4159" y="1821"/>
              <a:chExt cx="178" cy="246"/>
            </a:xfrm>
            <a:solidFill>
              <a:srgbClr val="0078D7"/>
            </a:solidFill>
          </p:grpSpPr>
          <p:sp>
            <p:nvSpPr>
              <p:cNvPr id="25" name="Freeform 5">
                <a:extLst>
                  <a:ext uri="{FF2B5EF4-FFF2-40B4-BE49-F238E27FC236}">
                    <a16:creationId xmlns:a16="http://schemas.microsoft.com/office/drawing/2014/main" id="{529F25CA-C95D-4626-9836-ECC59A685628}"/>
                  </a:ext>
                </a:extLst>
              </p:cNvPr>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28575" cap="flat">
                <a:solidFill>
                  <a:srgbClr val="737373"/>
                </a:solidFill>
                <a:prstDash val="solid"/>
                <a:miter lim="800000"/>
                <a:headEnd/>
                <a:tailEnd/>
              </a:ln>
            </p:spPr>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6" name="Freeform 6">
                <a:extLst>
                  <a:ext uri="{FF2B5EF4-FFF2-40B4-BE49-F238E27FC236}">
                    <a16:creationId xmlns:a16="http://schemas.microsoft.com/office/drawing/2014/main" id="{473577EE-B2DB-406F-9D82-1A25EB432C56}"/>
                  </a:ext>
                </a:extLst>
              </p:cNvPr>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28575" cap="flat">
                <a:solidFill>
                  <a:srgbClr val="737373"/>
                </a:solidFill>
                <a:prstDash val="solid"/>
                <a:miter lim="800000"/>
                <a:headEnd/>
                <a:tailEnd/>
              </a:ln>
            </p:spPr>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7" name="Freeform 7">
                <a:extLst>
                  <a:ext uri="{FF2B5EF4-FFF2-40B4-BE49-F238E27FC236}">
                    <a16:creationId xmlns:a16="http://schemas.microsoft.com/office/drawing/2014/main" id="{D4B15C9B-C6E3-479D-8CB2-3BA55C531322}"/>
                  </a:ext>
                </a:extLst>
              </p:cNvPr>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28575" cap="flat">
                <a:solidFill>
                  <a:srgbClr val="737373"/>
                </a:solidFill>
                <a:prstDash val="solid"/>
                <a:miter lim="800000"/>
                <a:headEnd/>
                <a:tailEnd/>
              </a:ln>
            </p:spPr>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28" name="TextBox 27">
            <a:extLst>
              <a:ext uri="{FF2B5EF4-FFF2-40B4-BE49-F238E27FC236}">
                <a16:creationId xmlns:a16="http://schemas.microsoft.com/office/drawing/2014/main" id="{74C623BD-E04E-45F4-8E45-E614972C21D3}"/>
              </a:ext>
            </a:extLst>
          </p:cNvPr>
          <p:cNvSpPr txBox="1"/>
          <p:nvPr/>
        </p:nvSpPr>
        <p:spPr>
          <a:xfrm>
            <a:off x="7960965" y="3360570"/>
            <a:ext cx="2180568" cy="1739243"/>
          </a:xfrm>
          <a:prstGeom prst="rect">
            <a:avLst/>
          </a:prstGeom>
          <a:noFill/>
        </p:spPr>
        <p:txBody>
          <a:bodyPr wrap="square" lIns="91440" tIns="149217" rIns="91440"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a:ln>
                  <a:noFill/>
                </a:ln>
                <a:solidFill>
                  <a:srgbClr val="3B2E58"/>
                </a:solidFill>
                <a:effectLst/>
                <a:uLnTx/>
                <a:uFillTx/>
                <a:latin typeface="Segoe UI Semilight"/>
                <a:ea typeface="+mn-ea"/>
                <a:cs typeface="+mn-cs"/>
              </a:rPr>
              <a:t>App-based</a:t>
            </a: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3B2E58"/>
                </a:solidFill>
                <a:effectLst/>
                <a:uLnTx/>
                <a:uFillTx/>
                <a:latin typeface="Segoe UI Semilight"/>
                <a:ea typeface="+mn-ea"/>
                <a:cs typeface="+mn-cs"/>
              </a:rPr>
              <a:t>Digital</a:t>
            </a: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3B2E58"/>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3B2E58"/>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3B2E58"/>
                </a:solidFill>
                <a:effectLst/>
                <a:uLnTx/>
                <a:uFillTx/>
                <a:latin typeface="Segoe UI Semilight"/>
                <a:ea typeface="+mn-ea"/>
                <a:cs typeface="+mn-cs"/>
              </a:rPr>
              <a:t>Business users</a:t>
            </a:r>
          </a:p>
        </p:txBody>
      </p:sp>
      <p:grpSp>
        <p:nvGrpSpPr>
          <p:cNvPr id="29" name="Group 28">
            <a:extLst>
              <a:ext uri="{FF2B5EF4-FFF2-40B4-BE49-F238E27FC236}">
                <a16:creationId xmlns:a16="http://schemas.microsoft.com/office/drawing/2014/main" id="{0F759FC9-654A-40EA-9A86-089D02F9836F}"/>
              </a:ext>
            </a:extLst>
          </p:cNvPr>
          <p:cNvGrpSpPr/>
          <p:nvPr/>
        </p:nvGrpSpPr>
        <p:grpSpPr>
          <a:xfrm>
            <a:off x="8618096" y="2293542"/>
            <a:ext cx="895611" cy="895611"/>
            <a:chOff x="8577631" y="3659568"/>
            <a:chExt cx="492964" cy="492964"/>
          </a:xfrm>
          <a:solidFill>
            <a:srgbClr val="FFFFFF"/>
          </a:solidFill>
        </p:grpSpPr>
        <p:sp>
          <p:nvSpPr>
            <p:cNvPr id="30" name="Oval 29">
              <a:extLst>
                <a:ext uri="{FF2B5EF4-FFF2-40B4-BE49-F238E27FC236}">
                  <a16:creationId xmlns:a16="http://schemas.microsoft.com/office/drawing/2014/main" id="{35C9F1A4-4491-4205-A0AF-84ADD55C2CBC}"/>
                </a:ext>
              </a:extLst>
            </p:cNvPr>
            <p:cNvSpPr/>
            <p:nvPr/>
          </p:nvSpPr>
          <p:spPr bwMode="auto">
            <a:xfrm>
              <a:off x="8577631" y="3659568"/>
              <a:ext cx="492964" cy="492964"/>
            </a:xfrm>
            <a:prstGeom prst="ellipse">
              <a:avLst/>
            </a:prstGeom>
            <a:grpFill/>
            <a:ln w="10795" cap="flat" cmpd="sng" algn="ctr">
              <a:noFill/>
              <a:prstDash val="solid"/>
              <a:headEnd type="none" w="med" len="med"/>
              <a:tailEnd type="none" w="med" len="med"/>
            </a:ln>
            <a:effectLst>
              <a:outerShdw blurRad="177800" dist="177800" dir="5400000" algn="t" rotWithShape="0">
                <a:prstClr val="black">
                  <a:alpha val="8000"/>
                </a:prstClr>
              </a:outerShdw>
            </a:effectLst>
          </p:spPr>
          <p:txBody>
            <a:bodyPr vert="horz" wrap="square" lIns="0" tIns="46604" rIns="0" bIns="46604" numCol="1" rtlCol="0" anchor="ctr" anchorCtr="0" compatLnSpc="1">
              <a:prstTxWarp prst="textNoShape">
                <a:avLst/>
              </a:prstTxWarp>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1" name="Group 30">
              <a:extLst>
                <a:ext uri="{FF2B5EF4-FFF2-40B4-BE49-F238E27FC236}">
                  <a16:creationId xmlns:a16="http://schemas.microsoft.com/office/drawing/2014/main" id="{16DF0693-6DD6-439D-B264-8224565A0A22}"/>
                </a:ext>
              </a:extLst>
            </p:cNvPr>
            <p:cNvGrpSpPr/>
            <p:nvPr/>
          </p:nvGrpSpPr>
          <p:grpSpPr>
            <a:xfrm>
              <a:off x="8747523" y="3774306"/>
              <a:ext cx="160733" cy="246075"/>
              <a:chOff x="8747523" y="2236049"/>
              <a:chExt cx="160733" cy="246075"/>
            </a:xfrm>
            <a:grpFill/>
          </p:grpSpPr>
          <p:sp>
            <p:nvSpPr>
              <p:cNvPr id="32" name="Rectangle: Rounded Corners 395">
                <a:extLst>
                  <a:ext uri="{FF2B5EF4-FFF2-40B4-BE49-F238E27FC236}">
                    <a16:creationId xmlns:a16="http://schemas.microsoft.com/office/drawing/2014/main" id="{14CC99CC-21A3-4EAF-8EC2-1DA500A933BF}"/>
                  </a:ext>
                </a:extLst>
              </p:cNvPr>
              <p:cNvSpPr/>
              <p:nvPr/>
            </p:nvSpPr>
            <p:spPr bwMode="auto">
              <a:xfrm>
                <a:off x="8747523" y="2236049"/>
                <a:ext cx="160733" cy="246075"/>
              </a:xfrm>
              <a:prstGeom prst="roundRect">
                <a:avLst/>
              </a:prstGeom>
              <a:grpFill/>
              <a:ln w="28575" cap="flat" cmpd="sng" algn="ctr">
                <a:solidFill>
                  <a:srgbClr val="7030A0"/>
                </a:solidFill>
                <a:prstDash val="solid"/>
                <a:headEnd type="none" w="med" len="med"/>
                <a:tailEnd type="none" w="med" len="med"/>
              </a:ln>
              <a:effectLst/>
            </p:spPr>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120A7B33-F6F9-43A1-96E5-3D8021890B4E}"/>
                  </a:ext>
                </a:extLst>
              </p:cNvPr>
              <p:cNvCxnSpPr>
                <a:cxnSpLocks/>
              </p:cNvCxnSpPr>
              <p:nvPr/>
            </p:nvCxnSpPr>
            <p:spPr>
              <a:xfrm>
                <a:off x="8747523" y="2278425"/>
                <a:ext cx="160733" cy="0"/>
              </a:xfrm>
              <a:prstGeom prst="line">
                <a:avLst/>
              </a:prstGeom>
              <a:grpFill/>
              <a:ln w="28575" cap="flat" cmpd="sng" algn="ctr">
                <a:solidFill>
                  <a:srgbClr val="7030A0"/>
                </a:solidFill>
                <a:prstDash val="solid"/>
                <a:headEnd type="none"/>
                <a:tailEnd type="none"/>
              </a:ln>
              <a:effectLst/>
            </p:spPr>
          </p:cxnSp>
          <p:cxnSp>
            <p:nvCxnSpPr>
              <p:cNvPr id="34" name="Straight Connector 33">
                <a:extLst>
                  <a:ext uri="{FF2B5EF4-FFF2-40B4-BE49-F238E27FC236}">
                    <a16:creationId xmlns:a16="http://schemas.microsoft.com/office/drawing/2014/main" id="{FF72BF00-F67B-4361-849E-802A168A98E6}"/>
                  </a:ext>
                </a:extLst>
              </p:cNvPr>
              <p:cNvCxnSpPr>
                <a:cxnSpLocks/>
              </p:cNvCxnSpPr>
              <p:nvPr/>
            </p:nvCxnSpPr>
            <p:spPr>
              <a:xfrm>
                <a:off x="8747523" y="2433206"/>
                <a:ext cx="160733" cy="0"/>
              </a:xfrm>
              <a:prstGeom prst="line">
                <a:avLst/>
              </a:prstGeom>
              <a:grpFill/>
              <a:ln w="28575" cap="flat" cmpd="sng" algn="ctr">
                <a:solidFill>
                  <a:srgbClr val="7030A0"/>
                </a:solidFill>
                <a:prstDash val="solid"/>
                <a:headEnd type="none"/>
                <a:tailEnd type="none"/>
              </a:ln>
              <a:effectLst/>
            </p:spPr>
          </p:cxnSp>
          <p:cxnSp>
            <p:nvCxnSpPr>
              <p:cNvPr id="35" name="Straight Connector 34">
                <a:extLst>
                  <a:ext uri="{FF2B5EF4-FFF2-40B4-BE49-F238E27FC236}">
                    <a16:creationId xmlns:a16="http://schemas.microsoft.com/office/drawing/2014/main" id="{E96697BC-DCA6-4093-86BF-D51B1D678D0F}"/>
                  </a:ext>
                </a:extLst>
              </p:cNvPr>
              <p:cNvCxnSpPr>
                <a:cxnSpLocks/>
              </p:cNvCxnSpPr>
              <p:nvPr/>
            </p:nvCxnSpPr>
            <p:spPr>
              <a:xfrm>
                <a:off x="8813028" y="2455805"/>
                <a:ext cx="26193" cy="0"/>
              </a:xfrm>
              <a:prstGeom prst="line">
                <a:avLst/>
              </a:prstGeom>
              <a:grpFill/>
              <a:ln w="28575" cap="flat" cmpd="sng" algn="ctr">
                <a:solidFill>
                  <a:srgbClr val="7030A0"/>
                </a:solidFill>
                <a:prstDash val="solid"/>
                <a:headEnd type="none"/>
                <a:tailEnd type="none"/>
              </a:ln>
              <a:effectLst/>
            </p:spPr>
          </p:cxnSp>
        </p:grpSp>
      </p:grpSp>
      <p:sp>
        <p:nvSpPr>
          <p:cNvPr id="36" name="Speech Bubble: Oval 35">
            <a:extLst>
              <a:ext uri="{FF2B5EF4-FFF2-40B4-BE49-F238E27FC236}">
                <a16:creationId xmlns:a16="http://schemas.microsoft.com/office/drawing/2014/main" id="{9A5BFCD6-C428-415B-B989-80D930B3DA21}"/>
              </a:ext>
            </a:extLst>
          </p:cNvPr>
          <p:cNvSpPr/>
          <p:nvPr/>
        </p:nvSpPr>
        <p:spPr bwMode="auto">
          <a:xfrm>
            <a:off x="9867748" y="1714366"/>
            <a:ext cx="585888" cy="593830"/>
          </a:xfrm>
          <a:prstGeom prst="wedgeEllipseCallout">
            <a:avLst>
              <a:gd name="adj1" fmla="val -2931"/>
              <a:gd name="adj2" fmla="val 44281"/>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we are </a:t>
            </a:r>
            <a:b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here</a:t>
            </a:r>
          </a:p>
        </p:txBody>
      </p:sp>
    </p:spTree>
    <p:extLst>
      <p:ext uri="{BB962C8B-B14F-4D97-AF65-F5344CB8AC3E}">
        <p14:creationId xmlns:p14="http://schemas.microsoft.com/office/powerpoint/2010/main" val="31529492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t a desk in front of a computer&#10;&#10;Description automatically generated">
            <a:extLst>
              <a:ext uri="{FF2B5EF4-FFF2-40B4-BE49-F238E27FC236}">
                <a16:creationId xmlns:a16="http://schemas.microsoft.com/office/drawing/2014/main" id="{87748AA6-103B-478D-B98F-1DDEB56124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326" r="28167"/>
          <a:stretch/>
        </p:blipFill>
        <p:spPr>
          <a:xfrm>
            <a:off x="6335486" y="-2"/>
            <a:ext cx="5856514" cy="6858001"/>
          </a:xfrm>
          <a:prstGeom prst="rect">
            <a:avLst/>
          </a:prstGeom>
        </p:spPr>
      </p:pic>
      <p:sp>
        <p:nvSpPr>
          <p:cNvPr id="2" name="Title 1">
            <a:extLst>
              <a:ext uri="{FF2B5EF4-FFF2-40B4-BE49-F238E27FC236}">
                <a16:creationId xmlns:a16="http://schemas.microsoft.com/office/drawing/2014/main" id="{969BE259-A674-4CD2-9E9D-05ED0356DD98}"/>
              </a:ext>
            </a:extLst>
          </p:cNvPr>
          <p:cNvSpPr>
            <a:spLocks noGrp="1"/>
          </p:cNvSpPr>
          <p:nvPr>
            <p:ph type="title"/>
          </p:nvPr>
        </p:nvSpPr>
        <p:spPr>
          <a:xfrm>
            <a:off x="588263" y="2042418"/>
            <a:ext cx="4745738" cy="3877985"/>
          </a:xfrm>
        </p:spPr>
        <p:txBody>
          <a:bodyPr/>
          <a:lstStyle/>
          <a:p>
            <a:r>
              <a:rPr lang="en-US" dirty="0">
                <a:gradFill>
                  <a:gsLst>
                    <a:gs pos="83000">
                      <a:schemeClr val="accent2"/>
                    </a:gs>
                    <a:gs pos="100000">
                      <a:schemeClr val="accent2"/>
                    </a:gs>
                  </a:gsLst>
                  <a:lin ang="5400000" scaled="1"/>
                </a:gradFill>
                <a:cs typeface="Segoe UI"/>
              </a:rPr>
              <a:t>Talent </a:t>
            </a:r>
            <a:br>
              <a:rPr lang="en-US" dirty="0">
                <a:gradFill>
                  <a:gsLst>
                    <a:gs pos="83000">
                      <a:schemeClr val="accent2"/>
                    </a:gs>
                    <a:gs pos="100000">
                      <a:schemeClr val="accent2"/>
                    </a:gs>
                  </a:gsLst>
                  <a:lin ang="5400000" scaled="1"/>
                </a:gradFill>
                <a:cs typeface="Segoe UI"/>
              </a:rPr>
            </a:br>
            <a:r>
              <a:rPr lang="en-US" dirty="0">
                <a:gradFill>
                  <a:gsLst>
                    <a:gs pos="83000">
                      <a:schemeClr val="accent2"/>
                    </a:gs>
                    <a:gs pos="100000">
                      <a:schemeClr val="accent2"/>
                    </a:gs>
                  </a:gsLst>
                  <a:lin ang="5400000" scaled="1"/>
                </a:gradFill>
                <a:cs typeface="Segoe UI"/>
              </a:rPr>
              <a:t>shortage</a:t>
            </a:r>
            <a:br>
              <a:rPr lang="en-US" dirty="0"/>
            </a:br>
            <a:br>
              <a:rPr lang="en-US" dirty="0"/>
            </a:br>
            <a:r>
              <a:rPr lang="en-US" dirty="0"/>
              <a:t>But most of them </a:t>
            </a:r>
            <a:br>
              <a:rPr lang="en-US" dirty="0"/>
            </a:br>
            <a:r>
              <a:rPr lang="en-US" dirty="0"/>
              <a:t>lack access to data scientists and </a:t>
            </a:r>
            <a:br>
              <a:rPr lang="en-US" dirty="0"/>
            </a:br>
            <a:r>
              <a:rPr lang="en-US" dirty="0"/>
              <a:t>pro-developers</a:t>
            </a:r>
          </a:p>
        </p:txBody>
      </p:sp>
    </p:spTree>
    <p:extLst>
      <p:ext uri="{BB962C8B-B14F-4D97-AF65-F5344CB8AC3E}">
        <p14:creationId xmlns:p14="http://schemas.microsoft.com/office/powerpoint/2010/main" val="3675759724"/>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1_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435</TotalTime>
  <Words>1110</Words>
  <Application>Microsoft Office PowerPoint</Application>
  <PresentationFormat>Widescreen</PresentationFormat>
  <Paragraphs>278</Paragraphs>
  <Slides>23</Slides>
  <Notes>20</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23</vt:i4>
      </vt:variant>
    </vt:vector>
  </HeadingPairs>
  <TitlesOfParts>
    <vt:vector size="41"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1_Office Theme</vt:lpstr>
      <vt:lpstr>PowerPoint Presentation</vt:lpstr>
      <vt:lpstr>Course Overview</vt:lpstr>
      <vt:lpstr>Continue…</vt:lpstr>
      <vt:lpstr>PowerPoint Presentation</vt:lpstr>
      <vt:lpstr>Agenda</vt:lpstr>
      <vt:lpstr>Implementation complexity  Access to AI needs to be made easy!</vt:lpstr>
      <vt:lpstr>Business  expertise  AI’s untapped potential lies in the hands of those with business problems to solve</vt:lpstr>
      <vt:lpstr>AI must be democratized to accelerate digital transformation</vt:lpstr>
      <vt:lpstr>Talent  shortage  But most of them  lack access to data scientists and  pro-developers</vt:lpstr>
      <vt:lpstr>AI Builder  AI for every app. And everyone. ​ </vt:lpstr>
      <vt:lpstr>Microsoft PowerApps AI Builder - Supported regions</vt:lpstr>
      <vt:lpstr>Setup Environment</vt:lpstr>
      <vt:lpstr>Types of AI Model - Add Intelligence to your business</vt:lpstr>
      <vt:lpstr>Prediction</vt:lpstr>
      <vt:lpstr>PowerPoint Presentation</vt:lpstr>
      <vt:lpstr>Form processing</vt:lpstr>
      <vt:lpstr>PowerPoint Presentation</vt:lpstr>
      <vt:lpstr>Object detection </vt:lpstr>
      <vt:lpstr>PowerPoint Presentation</vt:lpstr>
      <vt:lpstr>Text classification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103</cp:revision>
  <dcterms:created xsi:type="dcterms:W3CDTF">2020-02-12T12:44:10Z</dcterms:created>
  <dcterms:modified xsi:type="dcterms:W3CDTF">2020-02-23T21:54:27Z</dcterms:modified>
</cp:coreProperties>
</file>